
<file path=[Content_Types].xml><?xml version="1.0" encoding="utf-8"?>
<Types xmlns="http://schemas.openxmlformats.org/package/2006/content-types">
  <Default Extension="emf" ContentType="image/x-em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6" r:id="rId1"/>
  </p:sldMasterIdLst>
  <p:sldIdLst>
    <p:sldId id="256" r:id="rId2"/>
    <p:sldId id="273" r:id="rId3"/>
    <p:sldId id="259" r:id="rId4"/>
    <p:sldId id="261" r:id="rId5"/>
    <p:sldId id="257" r:id="rId6"/>
    <p:sldId id="258" r:id="rId7"/>
    <p:sldId id="262" r:id="rId8"/>
    <p:sldId id="263" r:id="rId9"/>
    <p:sldId id="265" r:id="rId10"/>
    <p:sldId id="274" r:id="rId11"/>
    <p:sldId id="264" r:id="rId12"/>
    <p:sldId id="275" r:id="rId13"/>
    <p:sldId id="276" r:id="rId14"/>
    <p:sldId id="266" r:id="rId15"/>
    <p:sldId id="267" r:id="rId16"/>
    <p:sldId id="269" r:id="rId17"/>
    <p:sldId id="268" r:id="rId18"/>
    <p:sldId id="272" r:id="rId19"/>
    <p:sldId id="270" r:id="rId20"/>
    <p:sldId id="271" r:id="rId21"/>
    <p:sldId id="277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BE4F14-C70E-45F4-99B6-031BF96F0911}" v="43" dt="2021-07-28T11:49:55.7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9992EB-7EA1-43EA-A8B8-E0257D1E746B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22D8CB54-9090-4009-8E87-B160741957A3}">
      <dgm:prSet/>
      <dgm:spPr/>
      <dgm:t>
        <a:bodyPr/>
        <a:lstStyle/>
        <a:p>
          <a:r>
            <a:rPr lang="en-US" b="1"/>
            <a:t>Is that challenging individual saying something else? What is your initial thought?</a:t>
          </a:r>
          <a:endParaRPr lang="en-US"/>
        </a:p>
      </dgm:t>
    </dgm:pt>
    <dgm:pt modelId="{9192C4ED-C6E0-41FB-AD50-18E3F7AB149A}" type="parTrans" cxnId="{E2E1FFDC-8794-433C-B6BF-703E2DD02AD0}">
      <dgm:prSet/>
      <dgm:spPr/>
      <dgm:t>
        <a:bodyPr/>
        <a:lstStyle/>
        <a:p>
          <a:endParaRPr lang="en-US"/>
        </a:p>
      </dgm:t>
    </dgm:pt>
    <dgm:pt modelId="{FA96350F-711B-4245-BF73-44B46DB82F00}" type="sibTrans" cxnId="{E2E1FFDC-8794-433C-B6BF-703E2DD02AD0}">
      <dgm:prSet/>
      <dgm:spPr/>
      <dgm:t>
        <a:bodyPr/>
        <a:lstStyle/>
        <a:p>
          <a:endParaRPr lang="en-US"/>
        </a:p>
      </dgm:t>
    </dgm:pt>
    <dgm:pt modelId="{EF5827A4-2915-487F-8631-D5871A80E22B}">
      <dgm:prSet/>
      <dgm:spPr/>
      <dgm:t>
        <a:bodyPr/>
        <a:lstStyle/>
        <a:p>
          <a:r>
            <a:rPr lang="en-US" b="1" u="sng"/>
            <a:t>Behavior is a form of communication and always has a meaning.</a:t>
          </a:r>
          <a:endParaRPr lang="en-US"/>
        </a:p>
      </dgm:t>
    </dgm:pt>
    <dgm:pt modelId="{8DF6E258-F952-49A8-AACF-87071429A468}" type="parTrans" cxnId="{640DCE1E-B7C2-432A-9194-7B9818D449D4}">
      <dgm:prSet/>
      <dgm:spPr/>
      <dgm:t>
        <a:bodyPr/>
        <a:lstStyle/>
        <a:p>
          <a:endParaRPr lang="en-US"/>
        </a:p>
      </dgm:t>
    </dgm:pt>
    <dgm:pt modelId="{CD5745CD-D80D-4766-A20A-EF996B21172D}" type="sibTrans" cxnId="{640DCE1E-B7C2-432A-9194-7B9818D449D4}">
      <dgm:prSet/>
      <dgm:spPr/>
      <dgm:t>
        <a:bodyPr/>
        <a:lstStyle/>
        <a:p>
          <a:endParaRPr lang="en-US"/>
        </a:p>
      </dgm:t>
    </dgm:pt>
    <dgm:pt modelId="{B522A344-246E-4084-93C2-27AAAEA6BBFD}">
      <dgm:prSet/>
      <dgm:spPr/>
      <dgm:t>
        <a:bodyPr/>
        <a:lstStyle/>
        <a:p>
          <a:r>
            <a:rPr lang="en-US" b="1"/>
            <a:t>True or False</a:t>
          </a:r>
          <a:endParaRPr lang="en-US"/>
        </a:p>
      </dgm:t>
    </dgm:pt>
    <dgm:pt modelId="{BCBFA816-E25D-436C-98F8-0638F6DD7CA5}" type="parTrans" cxnId="{863B61D7-2963-41D6-B83F-92FB17938F67}">
      <dgm:prSet/>
      <dgm:spPr/>
      <dgm:t>
        <a:bodyPr/>
        <a:lstStyle/>
        <a:p>
          <a:endParaRPr lang="en-US"/>
        </a:p>
      </dgm:t>
    </dgm:pt>
    <dgm:pt modelId="{55CB6AE5-1C12-45D9-9AB2-E0066D4A45E7}" type="sibTrans" cxnId="{863B61D7-2963-41D6-B83F-92FB17938F67}">
      <dgm:prSet/>
      <dgm:spPr/>
      <dgm:t>
        <a:bodyPr/>
        <a:lstStyle/>
        <a:p>
          <a:endParaRPr lang="en-US"/>
        </a:p>
      </dgm:t>
    </dgm:pt>
    <dgm:pt modelId="{30F4ADDF-9A4C-457B-A35E-E7DB6DA3D803}" type="pres">
      <dgm:prSet presAssocID="{F99992EB-7EA1-43EA-A8B8-E0257D1E746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0BB593F-6AA1-40AF-9371-67524B6CD1E6}" type="pres">
      <dgm:prSet presAssocID="{22D8CB54-9090-4009-8E87-B160741957A3}" presName="hierRoot1" presStyleCnt="0"/>
      <dgm:spPr/>
    </dgm:pt>
    <dgm:pt modelId="{652F50E9-502A-4793-A2A7-026272A2974C}" type="pres">
      <dgm:prSet presAssocID="{22D8CB54-9090-4009-8E87-B160741957A3}" presName="composite" presStyleCnt="0"/>
      <dgm:spPr/>
    </dgm:pt>
    <dgm:pt modelId="{3CF295BF-3FE1-4C2D-A3FC-576BE2EE7B5F}" type="pres">
      <dgm:prSet presAssocID="{22D8CB54-9090-4009-8E87-B160741957A3}" presName="background" presStyleLbl="node0" presStyleIdx="0" presStyleCnt="3"/>
      <dgm:spPr/>
    </dgm:pt>
    <dgm:pt modelId="{67E55A86-3B05-43F5-AB17-41D2B6C7BFD8}" type="pres">
      <dgm:prSet presAssocID="{22D8CB54-9090-4009-8E87-B160741957A3}" presName="text" presStyleLbl="fgAcc0" presStyleIdx="0" presStyleCnt="3">
        <dgm:presLayoutVars>
          <dgm:chPref val="3"/>
        </dgm:presLayoutVars>
      </dgm:prSet>
      <dgm:spPr/>
    </dgm:pt>
    <dgm:pt modelId="{F3BBABCA-AF62-4971-BA81-493D4DE0F065}" type="pres">
      <dgm:prSet presAssocID="{22D8CB54-9090-4009-8E87-B160741957A3}" presName="hierChild2" presStyleCnt="0"/>
      <dgm:spPr/>
    </dgm:pt>
    <dgm:pt modelId="{0E557600-AF21-4E60-9849-31D44FB54709}" type="pres">
      <dgm:prSet presAssocID="{EF5827A4-2915-487F-8631-D5871A80E22B}" presName="hierRoot1" presStyleCnt="0"/>
      <dgm:spPr/>
    </dgm:pt>
    <dgm:pt modelId="{2959CBE4-377E-4455-97AB-89B7FD05FBC3}" type="pres">
      <dgm:prSet presAssocID="{EF5827A4-2915-487F-8631-D5871A80E22B}" presName="composite" presStyleCnt="0"/>
      <dgm:spPr/>
    </dgm:pt>
    <dgm:pt modelId="{091D2293-31C0-45D6-98D3-D8C1564B0FD2}" type="pres">
      <dgm:prSet presAssocID="{EF5827A4-2915-487F-8631-D5871A80E22B}" presName="background" presStyleLbl="node0" presStyleIdx="1" presStyleCnt="3"/>
      <dgm:spPr/>
    </dgm:pt>
    <dgm:pt modelId="{0567F2D5-83A3-4442-9984-303013F15338}" type="pres">
      <dgm:prSet presAssocID="{EF5827A4-2915-487F-8631-D5871A80E22B}" presName="text" presStyleLbl="fgAcc0" presStyleIdx="1" presStyleCnt="3">
        <dgm:presLayoutVars>
          <dgm:chPref val="3"/>
        </dgm:presLayoutVars>
      </dgm:prSet>
      <dgm:spPr/>
    </dgm:pt>
    <dgm:pt modelId="{B62B5A47-99F2-48D4-92A5-CDB644528559}" type="pres">
      <dgm:prSet presAssocID="{EF5827A4-2915-487F-8631-D5871A80E22B}" presName="hierChild2" presStyleCnt="0"/>
      <dgm:spPr/>
    </dgm:pt>
    <dgm:pt modelId="{1EB073CA-A698-44AE-8AF3-3D35C017DCC6}" type="pres">
      <dgm:prSet presAssocID="{B522A344-246E-4084-93C2-27AAAEA6BBFD}" presName="hierRoot1" presStyleCnt="0"/>
      <dgm:spPr/>
    </dgm:pt>
    <dgm:pt modelId="{73BBAB8B-4F12-4D45-9425-A1B0DF66D3D4}" type="pres">
      <dgm:prSet presAssocID="{B522A344-246E-4084-93C2-27AAAEA6BBFD}" presName="composite" presStyleCnt="0"/>
      <dgm:spPr/>
    </dgm:pt>
    <dgm:pt modelId="{0C0C9749-2E48-4706-8653-B97CBC21F974}" type="pres">
      <dgm:prSet presAssocID="{B522A344-246E-4084-93C2-27AAAEA6BBFD}" presName="background" presStyleLbl="node0" presStyleIdx="2" presStyleCnt="3"/>
      <dgm:spPr/>
    </dgm:pt>
    <dgm:pt modelId="{2205B840-18FD-4BE8-AA97-3C41215D0112}" type="pres">
      <dgm:prSet presAssocID="{B522A344-246E-4084-93C2-27AAAEA6BBFD}" presName="text" presStyleLbl="fgAcc0" presStyleIdx="2" presStyleCnt="3">
        <dgm:presLayoutVars>
          <dgm:chPref val="3"/>
        </dgm:presLayoutVars>
      </dgm:prSet>
      <dgm:spPr/>
    </dgm:pt>
    <dgm:pt modelId="{CEFA1E9B-E501-4BB5-BF2A-E10620F7B7E2}" type="pres">
      <dgm:prSet presAssocID="{B522A344-246E-4084-93C2-27AAAEA6BBFD}" presName="hierChild2" presStyleCnt="0"/>
      <dgm:spPr/>
    </dgm:pt>
  </dgm:ptLst>
  <dgm:cxnLst>
    <dgm:cxn modelId="{640DCE1E-B7C2-432A-9194-7B9818D449D4}" srcId="{F99992EB-7EA1-43EA-A8B8-E0257D1E746B}" destId="{EF5827A4-2915-487F-8631-D5871A80E22B}" srcOrd="1" destOrd="0" parTransId="{8DF6E258-F952-49A8-AACF-87071429A468}" sibTransId="{CD5745CD-D80D-4766-A20A-EF996B21172D}"/>
    <dgm:cxn modelId="{90F94938-2D05-447E-A155-02380327C836}" type="presOf" srcId="{B522A344-246E-4084-93C2-27AAAEA6BBFD}" destId="{2205B840-18FD-4BE8-AA97-3C41215D0112}" srcOrd="0" destOrd="0" presId="urn:microsoft.com/office/officeart/2005/8/layout/hierarchy1"/>
    <dgm:cxn modelId="{B10F9955-84F2-4439-8DED-8B19102CFB94}" type="presOf" srcId="{F99992EB-7EA1-43EA-A8B8-E0257D1E746B}" destId="{30F4ADDF-9A4C-457B-A35E-E7DB6DA3D803}" srcOrd="0" destOrd="0" presId="urn:microsoft.com/office/officeart/2005/8/layout/hierarchy1"/>
    <dgm:cxn modelId="{EE109E86-5E1C-4903-B4B9-491EC7FEBF1D}" type="presOf" srcId="{22D8CB54-9090-4009-8E87-B160741957A3}" destId="{67E55A86-3B05-43F5-AB17-41D2B6C7BFD8}" srcOrd="0" destOrd="0" presId="urn:microsoft.com/office/officeart/2005/8/layout/hierarchy1"/>
    <dgm:cxn modelId="{3F9849BC-951A-4013-BA53-689E720EFCAF}" type="presOf" srcId="{EF5827A4-2915-487F-8631-D5871A80E22B}" destId="{0567F2D5-83A3-4442-9984-303013F15338}" srcOrd="0" destOrd="0" presId="urn:microsoft.com/office/officeart/2005/8/layout/hierarchy1"/>
    <dgm:cxn modelId="{863B61D7-2963-41D6-B83F-92FB17938F67}" srcId="{F99992EB-7EA1-43EA-A8B8-E0257D1E746B}" destId="{B522A344-246E-4084-93C2-27AAAEA6BBFD}" srcOrd="2" destOrd="0" parTransId="{BCBFA816-E25D-436C-98F8-0638F6DD7CA5}" sibTransId="{55CB6AE5-1C12-45D9-9AB2-E0066D4A45E7}"/>
    <dgm:cxn modelId="{E2E1FFDC-8794-433C-B6BF-703E2DD02AD0}" srcId="{F99992EB-7EA1-43EA-A8B8-E0257D1E746B}" destId="{22D8CB54-9090-4009-8E87-B160741957A3}" srcOrd="0" destOrd="0" parTransId="{9192C4ED-C6E0-41FB-AD50-18E3F7AB149A}" sibTransId="{FA96350F-711B-4245-BF73-44B46DB82F00}"/>
    <dgm:cxn modelId="{037D2634-14E5-4451-92A7-F8C345CDFD40}" type="presParOf" srcId="{30F4ADDF-9A4C-457B-A35E-E7DB6DA3D803}" destId="{10BB593F-6AA1-40AF-9371-67524B6CD1E6}" srcOrd="0" destOrd="0" presId="urn:microsoft.com/office/officeart/2005/8/layout/hierarchy1"/>
    <dgm:cxn modelId="{3697F1B7-2220-4AF5-9B0C-E9AB3AB70E07}" type="presParOf" srcId="{10BB593F-6AA1-40AF-9371-67524B6CD1E6}" destId="{652F50E9-502A-4793-A2A7-026272A2974C}" srcOrd="0" destOrd="0" presId="urn:microsoft.com/office/officeart/2005/8/layout/hierarchy1"/>
    <dgm:cxn modelId="{9D0908DD-4532-482A-81AB-E82AA15989F9}" type="presParOf" srcId="{652F50E9-502A-4793-A2A7-026272A2974C}" destId="{3CF295BF-3FE1-4C2D-A3FC-576BE2EE7B5F}" srcOrd="0" destOrd="0" presId="urn:microsoft.com/office/officeart/2005/8/layout/hierarchy1"/>
    <dgm:cxn modelId="{53AFF3BA-1885-4972-99C5-69546C54EFE9}" type="presParOf" srcId="{652F50E9-502A-4793-A2A7-026272A2974C}" destId="{67E55A86-3B05-43F5-AB17-41D2B6C7BFD8}" srcOrd="1" destOrd="0" presId="urn:microsoft.com/office/officeart/2005/8/layout/hierarchy1"/>
    <dgm:cxn modelId="{0C322481-DD36-41F1-BAE9-AB3E90D962C9}" type="presParOf" srcId="{10BB593F-6AA1-40AF-9371-67524B6CD1E6}" destId="{F3BBABCA-AF62-4971-BA81-493D4DE0F065}" srcOrd="1" destOrd="0" presId="urn:microsoft.com/office/officeart/2005/8/layout/hierarchy1"/>
    <dgm:cxn modelId="{B4620ACA-3C91-4932-9FD5-5ABA4F0749C5}" type="presParOf" srcId="{30F4ADDF-9A4C-457B-A35E-E7DB6DA3D803}" destId="{0E557600-AF21-4E60-9849-31D44FB54709}" srcOrd="1" destOrd="0" presId="urn:microsoft.com/office/officeart/2005/8/layout/hierarchy1"/>
    <dgm:cxn modelId="{0DCCA826-0049-4C82-A6EC-F81E72F6F8C7}" type="presParOf" srcId="{0E557600-AF21-4E60-9849-31D44FB54709}" destId="{2959CBE4-377E-4455-97AB-89B7FD05FBC3}" srcOrd="0" destOrd="0" presId="urn:microsoft.com/office/officeart/2005/8/layout/hierarchy1"/>
    <dgm:cxn modelId="{7967694F-8F71-4471-BA66-BB6896A911D1}" type="presParOf" srcId="{2959CBE4-377E-4455-97AB-89B7FD05FBC3}" destId="{091D2293-31C0-45D6-98D3-D8C1564B0FD2}" srcOrd="0" destOrd="0" presId="urn:microsoft.com/office/officeart/2005/8/layout/hierarchy1"/>
    <dgm:cxn modelId="{602C2F96-B48E-4868-98B5-8712ABED93DA}" type="presParOf" srcId="{2959CBE4-377E-4455-97AB-89B7FD05FBC3}" destId="{0567F2D5-83A3-4442-9984-303013F15338}" srcOrd="1" destOrd="0" presId="urn:microsoft.com/office/officeart/2005/8/layout/hierarchy1"/>
    <dgm:cxn modelId="{5BF80454-72FA-4A7E-B181-7EA2F518F79A}" type="presParOf" srcId="{0E557600-AF21-4E60-9849-31D44FB54709}" destId="{B62B5A47-99F2-48D4-92A5-CDB644528559}" srcOrd="1" destOrd="0" presId="urn:microsoft.com/office/officeart/2005/8/layout/hierarchy1"/>
    <dgm:cxn modelId="{A8575FD0-DB33-4F54-A319-4F00C434290F}" type="presParOf" srcId="{30F4ADDF-9A4C-457B-A35E-E7DB6DA3D803}" destId="{1EB073CA-A698-44AE-8AF3-3D35C017DCC6}" srcOrd="2" destOrd="0" presId="urn:microsoft.com/office/officeart/2005/8/layout/hierarchy1"/>
    <dgm:cxn modelId="{4E9F05F2-23B9-48E8-8593-6317D0D33189}" type="presParOf" srcId="{1EB073CA-A698-44AE-8AF3-3D35C017DCC6}" destId="{73BBAB8B-4F12-4D45-9425-A1B0DF66D3D4}" srcOrd="0" destOrd="0" presId="urn:microsoft.com/office/officeart/2005/8/layout/hierarchy1"/>
    <dgm:cxn modelId="{B137780D-BC25-4971-90D6-EB93DA6866FD}" type="presParOf" srcId="{73BBAB8B-4F12-4D45-9425-A1B0DF66D3D4}" destId="{0C0C9749-2E48-4706-8653-B97CBC21F974}" srcOrd="0" destOrd="0" presId="urn:microsoft.com/office/officeart/2005/8/layout/hierarchy1"/>
    <dgm:cxn modelId="{B90C2096-DB50-48B8-B6F2-6445F5B95C74}" type="presParOf" srcId="{73BBAB8B-4F12-4D45-9425-A1B0DF66D3D4}" destId="{2205B840-18FD-4BE8-AA97-3C41215D0112}" srcOrd="1" destOrd="0" presId="urn:microsoft.com/office/officeart/2005/8/layout/hierarchy1"/>
    <dgm:cxn modelId="{1CC3ECF8-7205-43E2-BF9C-32B5D189F3F1}" type="presParOf" srcId="{1EB073CA-A698-44AE-8AF3-3D35C017DCC6}" destId="{CEFA1E9B-E501-4BB5-BF2A-E10620F7B7E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F295BF-3FE1-4C2D-A3FC-576BE2EE7B5F}">
      <dsp:nvSpPr>
        <dsp:cNvPr id="0" name=""/>
        <dsp:cNvSpPr/>
      </dsp:nvSpPr>
      <dsp:spPr>
        <a:xfrm>
          <a:off x="0" y="602684"/>
          <a:ext cx="3070088" cy="19495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E55A86-3B05-43F5-AB17-41D2B6C7BFD8}">
      <dsp:nvSpPr>
        <dsp:cNvPr id="0" name=""/>
        <dsp:cNvSpPr/>
      </dsp:nvSpPr>
      <dsp:spPr>
        <a:xfrm>
          <a:off x="341120" y="926749"/>
          <a:ext cx="3070088" cy="19495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/>
            <a:t>Is that challenging individual saying something else? What is your initial thought?</a:t>
          </a:r>
          <a:endParaRPr lang="en-US" sz="3200" kern="1200"/>
        </a:p>
      </dsp:txBody>
      <dsp:txXfrm>
        <a:off x="398219" y="983848"/>
        <a:ext cx="2955890" cy="1835307"/>
      </dsp:txXfrm>
    </dsp:sp>
    <dsp:sp modelId="{091D2293-31C0-45D6-98D3-D8C1564B0FD2}">
      <dsp:nvSpPr>
        <dsp:cNvPr id="0" name=""/>
        <dsp:cNvSpPr/>
      </dsp:nvSpPr>
      <dsp:spPr>
        <a:xfrm>
          <a:off x="3752329" y="602684"/>
          <a:ext cx="3070088" cy="19495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67F2D5-83A3-4442-9984-303013F15338}">
      <dsp:nvSpPr>
        <dsp:cNvPr id="0" name=""/>
        <dsp:cNvSpPr/>
      </dsp:nvSpPr>
      <dsp:spPr>
        <a:xfrm>
          <a:off x="4093450" y="926749"/>
          <a:ext cx="3070088" cy="19495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u="sng" kern="1200"/>
            <a:t>Behavior is a form of communication and always has a meaning.</a:t>
          </a:r>
          <a:endParaRPr lang="en-US" sz="3200" kern="1200"/>
        </a:p>
      </dsp:txBody>
      <dsp:txXfrm>
        <a:off x="4150549" y="983848"/>
        <a:ext cx="2955890" cy="1835307"/>
      </dsp:txXfrm>
    </dsp:sp>
    <dsp:sp modelId="{0C0C9749-2E48-4706-8653-B97CBC21F974}">
      <dsp:nvSpPr>
        <dsp:cNvPr id="0" name=""/>
        <dsp:cNvSpPr/>
      </dsp:nvSpPr>
      <dsp:spPr>
        <a:xfrm>
          <a:off x="7504659" y="602684"/>
          <a:ext cx="3070088" cy="19495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05B840-18FD-4BE8-AA97-3C41215D0112}">
      <dsp:nvSpPr>
        <dsp:cNvPr id="0" name=""/>
        <dsp:cNvSpPr/>
      </dsp:nvSpPr>
      <dsp:spPr>
        <a:xfrm>
          <a:off x="7845780" y="926749"/>
          <a:ext cx="3070088" cy="19495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/>
            <a:t>True or False</a:t>
          </a:r>
          <a:endParaRPr lang="en-US" sz="3200" kern="1200"/>
        </a:p>
      </dsp:txBody>
      <dsp:txXfrm>
        <a:off x="7902879" y="983848"/>
        <a:ext cx="2955890" cy="18353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6-26T10:27:12.11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942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130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563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567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220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672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024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960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474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7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916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672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65" r:id="rId6"/>
    <p:sldLayoutId id="2147483770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fskinner.org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17">
            <a:extLst>
              <a:ext uri="{FF2B5EF4-FFF2-40B4-BE49-F238E27FC236}">
                <a16:creationId xmlns:a16="http://schemas.microsoft.com/office/drawing/2014/main" id="{B06D62A2-ECA3-4A1D-B1BB-F2659EAF0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6DF3BC-8A4F-457D-923F-9B49C76081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1" y="4144161"/>
            <a:ext cx="10909640" cy="981512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5600" dirty="0"/>
              <a:t>Is Behavior Communication?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53D704-34FE-4D1C-B6D7-7B6392BD4F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881" y="5008228"/>
            <a:ext cx="10909643" cy="1383520"/>
          </a:xfrm>
        </p:spPr>
        <p:txBody>
          <a:bodyPr anchor="ctr">
            <a:noAutofit/>
          </a:bodyPr>
          <a:lstStyle/>
          <a:p>
            <a:pPr algn="ctr"/>
            <a:r>
              <a:rPr lang="en-US" sz="3200" b="1" dirty="0">
                <a:solidFill>
                  <a:schemeClr val="bg1">
                    <a:lumMod val="95000"/>
                  </a:schemeClr>
                </a:solidFill>
              </a:rPr>
              <a:t>Understanding What Challenging Behaviors Mean</a:t>
            </a:r>
          </a:p>
          <a:p>
            <a:pPr algn="ctr"/>
            <a:r>
              <a:rPr lang="en-US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</a:rPr>
              <a:t>Brenda Grafton-McCall, PhD, CTRI</a:t>
            </a:r>
          </a:p>
          <a:p>
            <a:pPr algn="ctr"/>
            <a:r>
              <a:rPr lang="en-US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</a:rPr>
              <a:t>Executive Director /Founder - DaDTH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FFFF"/>
              </a:highligh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8F94AB-98C3-40F1-93D2-4619716BC1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418" r="-1" b="-1"/>
          <a:stretch/>
        </p:blipFill>
        <p:spPr>
          <a:xfrm>
            <a:off x="3037091" y="466252"/>
            <a:ext cx="5997853" cy="33596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101996-9DDB-4CD8-889F-C637EFDD7E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56736" y="5158666"/>
            <a:ext cx="1454736" cy="126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48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272C0-186F-4B4E-8FEB-F607E5D740D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dirty="0"/>
              <a:t>B. F. Skinner – </a:t>
            </a:r>
            <a:br>
              <a:rPr lang="en-US" dirty="0"/>
            </a:br>
            <a:r>
              <a:rPr lang="en-US" sz="3600" dirty="0"/>
              <a:t>Radical Behaviorism</a:t>
            </a:r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1C18815-CE19-4F1C-80EE-7062246661D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8" b="21878"/>
          <a:stretch/>
        </p:blipFill>
        <p:spPr>
          <a:xfrm>
            <a:off x="5313305" y="713232"/>
            <a:ext cx="6447878" cy="5431536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F4FC1D-BA2D-4736-AE0D-C112C076ACC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Private events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Behavior is determined by its consequences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Operant conditioning</a:t>
            </a:r>
          </a:p>
        </p:txBody>
      </p:sp>
    </p:spTree>
    <p:extLst>
      <p:ext uri="{BB962C8B-B14F-4D97-AF65-F5344CB8AC3E}">
        <p14:creationId xmlns:p14="http://schemas.microsoft.com/office/powerpoint/2010/main" val="3907253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B114A-C97C-4EF3-93F7-99E2DC808F7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/>
              <a:t>3 Term Contingency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3261F-3AF3-44E7-A62E-EC88468CBD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914400" indent="-914400">
              <a:buFont typeface="+mj-lt"/>
              <a:buAutoNum type="arabicPeriod"/>
            </a:pPr>
            <a:endParaRPr lang="en-US" sz="4800" b="1" dirty="0"/>
          </a:p>
          <a:p>
            <a:pPr marL="914400" indent="-914400">
              <a:buFont typeface="+mj-lt"/>
              <a:buAutoNum type="arabicPeriod"/>
            </a:pPr>
            <a:r>
              <a:rPr lang="en-US" sz="4800" b="1" dirty="0"/>
              <a:t>Antecedent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800" b="1" dirty="0"/>
              <a:t>Behavior (Response)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800" b="1" dirty="0"/>
              <a:t>Consequence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97D9CE9-29BD-44BB-AAB2-230A78AC046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5459" y="2125896"/>
            <a:ext cx="5080000" cy="3858747"/>
          </a:xfrm>
        </p:spPr>
      </p:pic>
    </p:spTree>
    <p:extLst>
      <p:ext uri="{BB962C8B-B14F-4D97-AF65-F5344CB8AC3E}">
        <p14:creationId xmlns:p14="http://schemas.microsoft.com/office/powerpoint/2010/main" val="14896571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B114A-C97C-4EF3-93F7-99E2DC808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 Functions of Behavior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3261F-3AF3-44E7-A62E-EC88468CBD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solidFill>
            <a:schemeClr val="accent2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4800" b="1" dirty="0"/>
              <a:t>S. E. A. T.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4800" b="1" dirty="0"/>
              <a:t>Sensory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4800" b="1" dirty="0"/>
              <a:t>Escape/Avoidance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4800" b="1" dirty="0"/>
              <a:t>Attention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4800" b="1" dirty="0"/>
              <a:t>Tangible Gains</a:t>
            </a:r>
          </a:p>
        </p:txBody>
      </p:sp>
      <p:pic>
        <p:nvPicPr>
          <p:cNvPr id="6" name="Content Placeholder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A97D9CE9-29BD-44BB-AAB2-230A78AC046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0" y="2074069"/>
            <a:ext cx="5080000" cy="3962400"/>
          </a:xfrm>
        </p:spPr>
      </p:pic>
    </p:spTree>
    <p:extLst>
      <p:ext uri="{BB962C8B-B14F-4D97-AF65-F5344CB8AC3E}">
        <p14:creationId xmlns:p14="http://schemas.microsoft.com/office/powerpoint/2010/main" val="13972664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4CF0D-1EF1-47C7-BBF5-18AF947FD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4 Functions of Behavior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BA674B-2F3E-418B-88F2-665DC89344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/>
              <a:t>Automatic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26E847-F786-46B0-9A05-40BB4681EC1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u="sng" dirty="0">
                <a:solidFill>
                  <a:schemeClr val="accent4"/>
                </a:solidFill>
              </a:rPr>
              <a:t>Not mediated by another person</a:t>
            </a:r>
          </a:p>
          <a:p>
            <a:r>
              <a:rPr lang="en-US" sz="3600" b="1" i="1" dirty="0"/>
              <a:t>Automatic Positive Reinforcement</a:t>
            </a:r>
          </a:p>
          <a:p>
            <a:pPr lvl="1"/>
            <a:r>
              <a:rPr lang="en-US" sz="2400" b="1" dirty="0"/>
              <a:t>self-stimulatory behavior (stim), it feels good.</a:t>
            </a:r>
          </a:p>
          <a:p>
            <a:r>
              <a:rPr lang="en-US" sz="3600" b="1" i="1" dirty="0"/>
              <a:t>Automatic Negative Reinforcement</a:t>
            </a:r>
          </a:p>
          <a:p>
            <a:pPr lvl="1"/>
            <a:r>
              <a:rPr lang="en-US" sz="2400" b="1" dirty="0"/>
              <a:t>bite hand or hit head because of headache (pain attenuation, SIB, distress)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50E09A-DA74-4EEB-9B10-93EE346F17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/>
              <a:t>Socially Mediated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B3F11B-7A7A-488B-973A-925CE42D137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u="sng" dirty="0">
                <a:solidFill>
                  <a:srgbClr val="00B050"/>
                </a:solidFill>
              </a:rPr>
              <a:t>Occurs because of another person</a:t>
            </a:r>
          </a:p>
          <a:p>
            <a:r>
              <a:rPr lang="en-US" sz="3600" b="1" i="1" dirty="0"/>
              <a:t>Socially Mediated Positive Reinforcement</a:t>
            </a:r>
          </a:p>
          <a:p>
            <a:pPr lvl="1"/>
            <a:r>
              <a:rPr lang="en-US" sz="2400" b="1" dirty="0"/>
              <a:t>child wants candy, asks nicely, given candy</a:t>
            </a:r>
          </a:p>
          <a:p>
            <a:r>
              <a:rPr lang="en-US" sz="3600" b="1" i="1" dirty="0"/>
              <a:t>Socially Mediated Negative Reinforcement</a:t>
            </a:r>
          </a:p>
          <a:p>
            <a:pPr lvl="1" algn="ctr"/>
            <a:r>
              <a:rPr lang="en-US" sz="2400" b="1" dirty="0"/>
              <a:t>bites hand when he doesn’t want to do something, to get out of something. </a:t>
            </a:r>
          </a:p>
        </p:txBody>
      </p:sp>
    </p:spTree>
    <p:extLst>
      <p:ext uri="{BB962C8B-B14F-4D97-AF65-F5344CB8AC3E}">
        <p14:creationId xmlns:p14="http://schemas.microsoft.com/office/powerpoint/2010/main" val="22685477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322FCC-E591-4AD3-B651-01CCC10B5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31023"/>
            <a:ext cx="6325676" cy="1690385"/>
          </a:xfr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400" dirty="0"/>
              <a:t>Respond to Individuals, Not Their Behaviors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ECB162"/>
          </a:solidFill>
          <a:ln w="38100" cap="rnd">
            <a:solidFill>
              <a:srgbClr val="ECB16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D41771-57FC-4A84-9D91-6A179081B5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936" y="2660904"/>
            <a:ext cx="4818888" cy="3547872"/>
          </a:xfrm>
          <a:solidFill>
            <a:schemeClr val="accent2">
              <a:lumMod val="60000"/>
              <a:lumOff val="40000"/>
            </a:schemeClr>
          </a:solidFill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b="1" dirty="0"/>
              <a:t>Don’t take behaviors personally</a:t>
            </a:r>
          </a:p>
          <a:p>
            <a:r>
              <a:rPr lang="en-US" sz="3600" b="1" dirty="0"/>
              <a:t>Develop relationships with individuals</a:t>
            </a:r>
          </a:p>
          <a:p>
            <a:r>
              <a:rPr lang="en-US" sz="3600" b="1" dirty="0"/>
              <a:t>Understand life experiences individuals bring to your center</a:t>
            </a:r>
          </a:p>
          <a:p>
            <a:r>
              <a:rPr lang="en-US" sz="3600" b="1" dirty="0"/>
              <a:t>Trauma</a:t>
            </a:r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1" name="Ink 16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21" name="Ink 16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917CEE4-F6EB-42EB-8D6F-5B25F4EC2E3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202142" y="2121408"/>
            <a:ext cx="5458968" cy="348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8704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4D69F-EDBB-42A8-BF12-F0343BA09931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What An Individual’s Behavior is Telling You!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967DD6B-300C-4152-B8C6-3D84356259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3213" y="4617189"/>
            <a:ext cx="1343762" cy="1525171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D5A2A9-02AC-4660-BF97-951D1807905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474" y="1907178"/>
            <a:ext cx="4114800" cy="22598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F8FC94-4EF1-4CF8-8047-DEF936288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820" y="1965479"/>
            <a:ext cx="4392706" cy="22598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0DB1DF1-9F10-4D5B-93C5-D503325407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93225" y="4500144"/>
            <a:ext cx="4392706" cy="19927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E4FA76-FA39-4A0C-A35B-C20D9ACFF1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16154" y="4655860"/>
            <a:ext cx="2116429" cy="154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4736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EE0B6E2-7CE8-4D86-87FC-4B58A7D8E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person, cutting, cake, person&#10;&#10;Description automatically generated">
            <a:extLst>
              <a:ext uri="{FF2B5EF4-FFF2-40B4-BE49-F238E27FC236}">
                <a16:creationId xmlns:a16="http://schemas.microsoft.com/office/drawing/2014/main" id="{27681930-38FD-4E8B-A91C-17A4D6CEDD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5" r="1" b="7863"/>
          <a:stretch/>
        </p:blipFill>
        <p:spPr>
          <a:xfrm>
            <a:off x="577637" y="424330"/>
            <a:ext cx="11036726" cy="5869478"/>
          </a:xfrm>
          <a:custGeom>
            <a:avLst/>
            <a:gdLst/>
            <a:ahLst/>
            <a:cxnLst/>
            <a:rect l="l" t="t" r="r" b="b"/>
            <a:pathLst>
              <a:path w="10630858" h="5869478">
                <a:moveTo>
                  <a:pt x="5791061" y="218"/>
                </a:moveTo>
                <a:cubicBezTo>
                  <a:pt x="5877327" y="-560"/>
                  <a:pt x="5971399" y="626"/>
                  <a:pt x="6073275" y="5793"/>
                </a:cubicBezTo>
                <a:cubicBezTo>
                  <a:pt x="6098744" y="7086"/>
                  <a:pt x="6121786" y="8165"/>
                  <a:pt x="6142651" y="9057"/>
                </a:cubicBezTo>
                <a:lnTo>
                  <a:pt x="6164185" y="9874"/>
                </a:lnTo>
                <a:lnTo>
                  <a:pt x="6258731" y="5793"/>
                </a:lnTo>
                <a:lnTo>
                  <a:pt x="6319194" y="2002"/>
                </a:lnTo>
                <a:lnTo>
                  <a:pt x="6413049" y="11772"/>
                </a:lnTo>
                <a:cubicBezTo>
                  <a:pt x="6592720" y="42783"/>
                  <a:pt x="6774188" y="66100"/>
                  <a:pt x="6956654" y="46745"/>
                </a:cubicBezTo>
                <a:cubicBezTo>
                  <a:pt x="7082424" y="33223"/>
                  <a:pt x="7207994" y="25294"/>
                  <a:pt x="7334364" y="25763"/>
                </a:cubicBezTo>
                <a:cubicBezTo>
                  <a:pt x="7624835" y="25763"/>
                  <a:pt x="7915502" y="28559"/>
                  <a:pt x="8205974" y="22730"/>
                </a:cubicBezTo>
                <a:cubicBezTo>
                  <a:pt x="8464499" y="17601"/>
                  <a:pt x="8722029" y="6412"/>
                  <a:pt x="8980756" y="34620"/>
                </a:cubicBezTo>
                <a:cubicBezTo>
                  <a:pt x="9362658" y="76124"/>
                  <a:pt x="9746556" y="62832"/>
                  <a:pt x="10129655" y="57937"/>
                </a:cubicBezTo>
                <a:lnTo>
                  <a:pt x="10163726" y="56766"/>
                </a:lnTo>
                <a:lnTo>
                  <a:pt x="10254950" y="73131"/>
                </a:lnTo>
                <a:lnTo>
                  <a:pt x="10311819" y="101928"/>
                </a:lnTo>
                <a:cubicBezTo>
                  <a:pt x="10479504" y="200737"/>
                  <a:pt x="10591476" y="367254"/>
                  <a:pt x="10625532" y="561669"/>
                </a:cubicBezTo>
                <a:lnTo>
                  <a:pt x="10626834" y="578090"/>
                </a:lnTo>
                <a:lnTo>
                  <a:pt x="10611964" y="734537"/>
                </a:lnTo>
                <a:cubicBezTo>
                  <a:pt x="10602387" y="823467"/>
                  <a:pt x="10587763" y="913306"/>
                  <a:pt x="10611964" y="1001326"/>
                </a:cubicBezTo>
                <a:cubicBezTo>
                  <a:pt x="10628543" y="1062669"/>
                  <a:pt x="10632231" y="1127783"/>
                  <a:pt x="10622705" y="1191154"/>
                </a:cubicBezTo>
                <a:cubicBezTo>
                  <a:pt x="10606645" y="1303627"/>
                  <a:pt x="10603293" y="1418084"/>
                  <a:pt x="10612740" y="1531572"/>
                </a:cubicBezTo>
                <a:cubicBezTo>
                  <a:pt x="10618978" y="1606398"/>
                  <a:pt x="10618020" y="1681815"/>
                  <a:pt x="10609893" y="1756397"/>
                </a:cubicBezTo>
                <a:cubicBezTo>
                  <a:pt x="10599152" y="1856690"/>
                  <a:pt x="10582457" y="1958800"/>
                  <a:pt x="10602776" y="2059394"/>
                </a:cubicBezTo>
                <a:cubicBezTo>
                  <a:pt x="10635130" y="2219226"/>
                  <a:pt x="10628659" y="2378906"/>
                  <a:pt x="10615717" y="2539949"/>
                </a:cubicBezTo>
                <a:cubicBezTo>
                  <a:pt x="10606011" y="2659785"/>
                  <a:pt x="10595269" y="2780984"/>
                  <a:pt x="10614682" y="2902183"/>
                </a:cubicBezTo>
                <a:cubicBezTo>
                  <a:pt x="10623029" y="2958418"/>
                  <a:pt x="10623029" y="3015928"/>
                  <a:pt x="10614682" y="3072165"/>
                </a:cubicBezTo>
                <a:cubicBezTo>
                  <a:pt x="10604587" y="3147914"/>
                  <a:pt x="10595010" y="3222907"/>
                  <a:pt x="10607952" y="3299413"/>
                </a:cubicBezTo>
                <a:cubicBezTo>
                  <a:pt x="10613646" y="3332743"/>
                  <a:pt x="10617917" y="3366376"/>
                  <a:pt x="10620894" y="3400009"/>
                </a:cubicBezTo>
                <a:cubicBezTo>
                  <a:pt x="10626822" y="3485877"/>
                  <a:pt x="10624699" y="3572233"/>
                  <a:pt x="10614553" y="3657556"/>
                </a:cubicBezTo>
                <a:cubicBezTo>
                  <a:pt x="10604846" y="3756637"/>
                  <a:pt x="10620635" y="3856323"/>
                  <a:pt x="10607694" y="3955100"/>
                </a:cubicBezTo>
                <a:cubicBezTo>
                  <a:pt x="10598504" y="4034653"/>
                  <a:pt x="10598155" y="4115265"/>
                  <a:pt x="10606658" y="4194923"/>
                </a:cubicBezTo>
                <a:cubicBezTo>
                  <a:pt x="10621954" y="4345512"/>
                  <a:pt x="10620998" y="4497755"/>
                  <a:pt x="10603811" y="4648057"/>
                </a:cubicBezTo>
                <a:cubicBezTo>
                  <a:pt x="10593198" y="4735775"/>
                  <a:pt x="10587116" y="4826067"/>
                  <a:pt x="10606140" y="4912119"/>
                </a:cubicBezTo>
                <a:cubicBezTo>
                  <a:pt x="10628530" y="5013245"/>
                  <a:pt x="10633189" y="5114446"/>
                  <a:pt x="10629921" y="5215515"/>
                </a:cubicBezTo>
                <a:lnTo>
                  <a:pt x="10625356" y="5273604"/>
                </a:lnTo>
                <a:lnTo>
                  <a:pt x="10624284" y="5284086"/>
                </a:lnTo>
                <a:cubicBezTo>
                  <a:pt x="10601148" y="5404993"/>
                  <a:pt x="10545219" y="5529874"/>
                  <a:pt x="10458692" y="5632218"/>
                </a:cubicBezTo>
                <a:lnTo>
                  <a:pt x="10418904" y="5670857"/>
                </a:lnTo>
                <a:lnTo>
                  <a:pt x="10417064" y="5673484"/>
                </a:lnTo>
                <a:cubicBezTo>
                  <a:pt x="10307992" y="5802550"/>
                  <a:pt x="10158402" y="5877799"/>
                  <a:pt x="9954609" y="5858572"/>
                </a:cubicBezTo>
                <a:cubicBezTo>
                  <a:pt x="9860355" y="5870096"/>
                  <a:pt x="9750551" y="5855439"/>
                  <a:pt x="9657171" y="5854061"/>
                </a:cubicBezTo>
                <a:lnTo>
                  <a:pt x="9612467" y="5856387"/>
                </a:lnTo>
                <a:lnTo>
                  <a:pt x="9279984" y="5838331"/>
                </a:lnTo>
                <a:cubicBezTo>
                  <a:pt x="9153141" y="5834280"/>
                  <a:pt x="9026273" y="5834164"/>
                  <a:pt x="8899305" y="5841275"/>
                </a:cubicBezTo>
                <a:cubicBezTo>
                  <a:pt x="8761407" y="5850940"/>
                  <a:pt x="8623304" y="5854733"/>
                  <a:pt x="8485266" y="5852671"/>
                </a:cubicBezTo>
                <a:lnTo>
                  <a:pt x="8314842" y="5842884"/>
                </a:lnTo>
                <a:lnTo>
                  <a:pt x="8193631" y="5825368"/>
                </a:lnTo>
                <a:lnTo>
                  <a:pt x="8029897" y="5818284"/>
                </a:lnTo>
                <a:lnTo>
                  <a:pt x="8028296" y="5817260"/>
                </a:lnTo>
                <a:lnTo>
                  <a:pt x="8008332" y="5817260"/>
                </a:lnTo>
                <a:lnTo>
                  <a:pt x="8006732" y="5818114"/>
                </a:lnTo>
                <a:lnTo>
                  <a:pt x="7839115" y="5825368"/>
                </a:lnTo>
                <a:lnTo>
                  <a:pt x="7801585" y="5830791"/>
                </a:lnTo>
                <a:lnTo>
                  <a:pt x="7734233" y="5834980"/>
                </a:lnTo>
                <a:lnTo>
                  <a:pt x="7482820" y="5855530"/>
                </a:lnTo>
                <a:lnTo>
                  <a:pt x="7445741" y="5854102"/>
                </a:lnTo>
                <a:lnTo>
                  <a:pt x="7403701" y="5858035"/>
                </a:lnTo>
                <a:lnTo>
                  <a:pt x="7155292" y="5854564"/>
                </a:lnTo>
                <a:cubicBezTo>
                  <a:pt x="6874805" y="5835913"/>
                  <a:pt x="6593917" y="5824488"/>
                  <a:pt x="6312830" y="5849900"/>
                </a:cubicBezTo>
                <a:lnTo>
                  <a:pt x="6232577" y="5855788"/>
                </a:lnTo>
                <a:lnTo>
                  <a:pt x="6231985" y="5855764"/>
                </a:lnTo>
                <a:lnTo>
                  <a:pt x="6166003" y="5858572"/>
                </a:lnTo>
                <a:cubicBezTo>
                  <a:pt x="6100624" y="5861901"/>
                  <a:pt x="6043822" y="5864887"/>
                  <a:pt x="5993271" y="5866513"/>
                </a:cubicBezTo>
                <a:lnTo>
                  <a:pt x="5925657" y="5866398"/>
                </a:lnTo>
                <a:lnTo>
                  <a:pt x="5833706" y="5859695"/>
                </a:lnTo>
                <a:cubicBezTo>
                  <a:pt x="5697214" y="5841788"/>
                  <a:pt x="5559607" y="5838897"/>
                  <a:pt x="5422657" y="5851067"/>
                </a:cubicBezTo>
                <a:lnTo>
                  <a:pt x="5250035" y="5858044"/>
                </a:lnTo>
                <a:lnTo>
                  <a:pt x="5151093" y="5858278"/>
                </a:lnTo>
                <a:lnTo>
                  <a:pt x="4972680" y="5851067"/>
                </a:lnTo>
                <a:cubicBezTo>
                  <a:pt x="4829141" y="5841741"/>
                  <a:pt x="4685204" y="5826120"/>
                  <a:pt x="4542066" y="5842905"/>
                </a:cubicBezTo>
                <a:cubicBezTo>
                  <a:pt x="4491758" y="5848734"/>
                  <a:pt x="4441488" y="5852626"/>
                  <a:pt x="4391242" y="5854962"/>
                </a:cubicBezTo>
                <a:lnTo>
                  <a:pt x="4246482" y="5857576"/>
                </a:lnTo>
                <a:lnTo>
                  <a:pt x="4221030" y="5856572"/>
                </a:lnTo>
                <a:lnTo>
                  <a:pt x="4218005" y="5856681"/>
                </a:lnTo>
                <a:lnTo>
                  <a:pt x="3939367" y="5844305"/>
                </a:lnTo>
                <a:cubicBezTo>
                  <a:pt x="3773470" y="5832648"/>
                  <a:pt x="3606974" y="5815626"/>
                  <a:pt x="3441875" y="5843140"/>
                </a:cubicBezTo>
                <a:cubicBezTo>
                  <a:pt x="3386806" y="5851400"/>
                  <a:pt x="3331601" y="5858126"/>
                  <a:pt x="3276306" y="5863318"/>
                </a:cubicBezTo>
                <a:lnTo>
                  <a:pt x="3225006" y="5866706"/>
                </a:lnTo>
                <a:lnTo>
                  <a:pt x="3194056" y="5866407"/>
                </a:lnTo>
                <a:lnTo>
                  <a:pt x="3082891" y="5863061"/>
                </a:lnTo>
                <a:lnTo>
                  <a:pt x="3013959" y="5869302"/>
                </a:lnTo>
                <a:cubicBezTo>
                  <a:pt x="2910698" y="5871464"/>
                  <a:pt x="2845426" y="5852913"/>
                  <a:pt x="2748311" y="5858572"/>
                </a:cubicBezTo>
                <a:cubicBezTo>
                  <a:pt x="2736171" y="5859279"/>
                  <a:pt x="2721419" y="5860082"/>
                  <a:pt x="2704411" y="5860936"/>
                </a:cubicBezTo>
                <a:lnTo>
                  <a:pt x="2650475" y="5863440"/>
                </a:lnTo>
                <a:lnTo>
                  <a:pt x="2436349" y="5854816"/>
                </a:lnTo>
                <a:cubicBezTo>
                  <a:pt x="2095150" y="5845165"/>
                  <a:pt x="1753811" y="5845122"/>
                  <a:pt x="1412584" y="5830782"/>
                </a:cubicBezTo>
                <a:cubicBezTo>
                  <a:pt x="1262458" y="5824256"/>
                  <a:pt x="1113131" y="5859227"/>
                  <a:pt x="963404" y="5861093"/>
                </a:cubicBezTo>
                <a:cubicBezTo>
                  <a:pt x="896140" y="5861967"/>
                  <a:pt x="828812" y="5861342"/>
                  <a:pt x="761431" y="5859896"/>
                </a:cubicBezTo>
                <a:lnTo>
                  <a:pt x="637698" y="5856158"/>
                </a:lnTo>
                <a:lnTo>
                  <a:pt x="592997" y="5853711"/>
                </a:lnTo>
                <a:cubicBezTo>
                  <a:pt x="391136" y="5830428"/>
                  <a:pt x="227663" y="5724844"/>
                  <a:pt x="123577" y="5564333"/>
                </a:cubicBezTo>
                <a:lnTo>
                  <a:pt x="99502" y="5518240"/>
                </a:lnTo>
                <a:lnTo>
                  <a:pt x="95609" y="5512764"/>
                </a:lnTo>
                <a:lnTo>
                  <a:pt x="86221" y="5492812"/>
                </a:lnTo>
                <a:lnTo>
                  <a:pt x="61763" y="5445986"/>
                </a:lnTo>
                <a:lnTo>
                  <a:pt x="56991" y="5430695"/>
                </a:lnTo>
                <a:lnTo>
                  <a:pt x="41922" y="5398673"/>
                </a:lnTo>
                <a:lnTo>
                  <a:pt x="25760" y="5339273"/>
                </a:lnTo>
                <a:lnTo>
                  <a:pt x="16811" y="5271956"/>
                </a:lnTo>
                <a:cubicBezTo>
                  <a:pt x="9305" y="5238090"/>
                  <a:pt x="4710" y="5203585"/>
                  <a:pt x="3092" y="5168860"/>
                </a:cubicBezTo>
                <a:cubicBezTo>
                  <a:pt x="-7132" y="5042101"/>
                  <a:pt x="10081" y="4917108"/>
                  <a:pt x="24446" y="4791844"/>
                </a:cubicBezTo>
                <a:cubicBezTo>
                  <a:pt x="34023" y="4712006"/>
                  <a:pt x="48647" y="4631352"/>
                  <a:pt x="24446" y="4552331"/>
                </a:cubicBezTo>
                <a:cubicBezTo>
                  <a:pt x="7867" y="4497261"/>
                  <a:pt x="4180" y="4438805"/>
                  <a:pt x="13705" y="4381912"/>
                </a:cubicBezTo>
                <a:cubicBezTo>
                  <a:pt x="29766" y="4280940"/>
                  <a:pt x="33117" y="4178184"/>
                  <a:pt x="23670" y="4076300"/>
                </a:cubicBezTo>
                <a:cubicBezTo>
                  <a:pt x="17432" y="4009125"/>
                  <a:pt x="18390" y="3941419"/>
                  <a:pt x="26517" y="3874462"/>
                </a:cubicBezTo>
                <a:cubicBezTo>
                  <a:pt x="37258" y="3784423"/>
                  <a:pt x="53954" y="3692752"/>
                  <a:pt x="33635" y="3602444"/>
                </a:cubicBezTo>
                <a:cubicBezTo>
                  <a:pt x="1280" y="3458954"/>
                  <a:pt x="7751" y="3315599"/>
                  <a:pt x="20694" y="3171022"/>
                </a:cubicBezTo>
                <a:cubicBezTo>
                  <a:pt x="30400" y="3063439"/>
                  <a:pt x="41141" y="2954632"/>
                  <a:pt x="21728" y="2845824"/>
                </a:cubicBezTo>
                <a:cubicBezTo>
                  <a:pt x="13381" y="2795337"/>
                  <a:pt x="13381" y="2743709"/>
                  <a:pt x="21728" y="2693221"/>
                </a:cubicBezTo>
                <a:cubicBezTo>
                  <a:pt x="31823" y="2625218"/>
                  <a:pt x="41400" y="2557892"/>
                  <a:pt x="28458" y="2489208"/>
                </a:cubicBezTo>
                <a:cubicBezTo>
                  <a:pt x="22764" y="2459285"/>
                  <a:pt x="18493" y="2429092"/>
                  <a:pt x="15516" y="2398898"/>
                </a:cubicBezTo>
                <a:cubicBezTo>
                  <a:pt x="9589" y="2321809"/>
                  <a:pt x="11711" y="2244283"/>
                  <a:pt x="21857" y="2167683"/>
                </a:cubicBezTo>
                <a:cubicBezTo>
                  <a:pt x="31564" y="2078733"/>
                  <a:pt x="15776" y="1989238"/>
                  <a:pt x="28717" y="1900560"/>
                </a:cubicBezTo>
                <a:cubicBezTo>
                  <a:pt x="37907" y="1829142"/>
                  <a:pt x="38255" y="1756772"/>
                  <a:pt x="29752" y="1685258"/>
                </a:cubicBezTo>
                <a:cubicBezTo>
                  <a:pt x="14456" y="1550065"/>
                  <a:pt x="15412" y="1413389"/>
                  <a:pt x="32599" y="1278454"/>
                </a:cubicBezTo>
                <a:cubicBezTo>
                  <a:pt x="43212" y="1199704"/>
                  <a:pt x="49294" y="1118644"/>
                  <a:pt x="30270" y="1041390"/>
                </a:cubicBezTo>
                <a:cubicBezTo>
                  <a:pt x="-14509" y="859818"/>
                  <a:pt x="11634" y="677973"/>
                  <a:pt x="30270" y="497354"/>
                </a:cubicBezTo>
                <a:lnTo>
                  <a:pt x="31725" y="472895"/>
                </a:lnTo>
                <a:lnTo>
                  <a:pt x="43781" y="427827"/>
                </a:lnTo>
                <a:lnTo>
                  <a:pt x="50994" y="413476"/>
                </a:lnTo>
                <a:lnTo>
                  <a:pt x="58372" y="387895"/>
                </a:lnTo>
                <a:cubicBezTo>
                  <a:pt x="111660" y="254431"/>
                  <a:pt x="198390" y="154469"/>
                  <a:pt x="306361" y="90092"/>
                </a:cubicBezTo>
                <a:lnTo>
                  <a:pt x="343340" y="71955"/>
                </a:lnTo>
                <a:lnTo>
                  <a:pt x="451947" y="55771"/>
                </a:lnTo>
                <a:lnTo>
                  <a:pt x="480681" y="50638"/>
                </a:lnTo>
                <a:lnTo>
                  <a:pt x="500476" y="51097"/>
                </a:lnTo>
                <a:cubicBezTo>
                  <a:pt x="614729" y="49684"/>
                  <a:pt x="728933" y="43772"/>
                  <a:pt x="843024" y="32056"/>
                </a:cubicBezTo>
                <a:cubicBezTo>
                  <a:pt x="1123212" y="7156"/>
                  <a:pt x="1404499" y="3566"/>
                  <a:pt x="1685086" y="21332"/>
                </a:cubicBezTo>
                <a:cubicBezTo>
                  <a:pt x="1938623" y="33688"/>
                  <a:pt x="2191759" y="64000"/>
                  <a:pt x="2445896" y="38121"/>
                </a:cubicBezTo>
                <a:cubicBezTo>
                  <a:pt x="2489616" y="33690"/>
                  <a:pt x="2532937" y="26111"/>
                  <a:pt x="2576333" y="19030"/>
                </a:cubicBezTo>
                <a:lnTo>
                  <a:pt x="2696353" y="4251"/>
                </a:lnTo>
                <a:lnTo>
                  <a:pt x="2745536" y="5232"/>
                </a:lnTo>
                <a:cubicBezTo>
                  <a:pt x="2818993" y="6452"/>
                  <a:pt x="2887864" y="7004"/>
                  <a:pt x="2947014" y="5793"/>
                </a:cubicBezTo>
                <a:cubicBezTo>
                  <a:pt x="3006163" y="4584"/>
                  <a:pt x="3060036" y="3178"/>
                  <a:pt x="3110399" y="1949"/>
                </a:cubicBezTo>
                <a:lnTo>
                  <a:pt x="3199002" y="221"/>
                </a:lnTo>
                <a:lnTo>
                  <a:pt x="3325015" y="3583"/>
                </a:lnTo>
                <a:cubicBezTo>
                  <a:pt x="3530714" y="12997"/>
                  <a:pt x="3736239" y="28910"/>
                  <a:pt x="3941762" y="43248"/>
                </a:cubicBezTo>
                <a:cubicBezTo>
                  <a:pt x="4091489" y="53739"/>
                  <a:pt x="4241215" y="66563"/>
                  <a:pt x="4390942" y="37886"/>
                </a:cubicBezTo>
                <a:cubicBezTo>
                  <a:pt x="4517292" y="15154"/>
                  <a:pt x="4645537" y="10467"/>
                  <a:pt x="4772844" y="23896"/>
                </a:cubicBezTo>
                <a:cubicBezTo>
                  <a:pt x="4885597" y="37327"/>
                  <a:pt x="4999052" y="40520"/>
                  <a:pt x="5112224" y="33456"/>
                </a:cubicBezTo>
                <a:lnTo>
                  <a:pt x="5477482" y="6922"/>
                </a:lnTo>
                <a:lnTo>
                  <a:pt x="5517883" y="7607"/>
                </a:lnTo>
                <a:lnTo>
                  <a:pt x="5555683" y="6426"/>
                </a:lnTo>
                <a:cubicBezTo>
                  <a:pt x="5626335" y="3737"/>
                  <a:pt x="5704795" y="995"/>
                  <a:pt x="5791061" y="21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992213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6AB6E1-BA8B-4EF0-B0E0-287A5DAB2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278" y="1511627"/>
            <a:ext cx="3571810" cy="2597456"/>
          </a:xfrm>
          <a:solidFill>
            <a:schemeClr val="accent2">
              <a:lumMod val="60000"/>
              <a:lumOff val="40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100" dirty="0"/>
              <a:t>Harness the Power of Collaboration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27432"/>
          </a:xfrm>
          <a:custGeom>
            <a:avLst/>
            <a:gdLst>
              <a:gd name="connsiteX0" fmla="*/ 0 w 3255095"/>
              <a:gd name="connsiteY0" fmla="*/ 0 h 27432"/>
              <a:gd name="connsiteX1" fmla="*/ 618468 w 3255095"/>
              <a:gd name="connsiteY1" fmla="*/ 0 h 27432"/>
              <a:gd name="connsiteX2" fmla="*/ 1269487 w 3255095"/>
              <a:gd name="connsiteY2" fmla="*/ 0 h 27432"/>
              <a:gd name="connsiteX3" fmla="*/ 1953057 w 3255095"/>
              <a:gd name="connsiteY3" fmla="*/ 0 h 27432"/>
              <a:gd name="connsiteX4" fmla="*/ 2636627 w 3255095"/>
              <a:gd name="connsiteY4" fmla="*/ 0 h 27432"/>
              <a:gd name="connsiteX5" fmla="*/ 3255095 w 3255095"/>
              <a:gd name="connsiteY5" fmla="*/ 0 h 27432"/>
              <a:gd name="connsiteX6" fmla="*/ 3255095 w 3255095"/>
              <a:gd name="connsiteY6" fmla="*/ 27432 h 27432"/>
              <a:gd name="connsiteX7" fmla="*/ 2538974 w 3255095"/>
              <a:gd name="connsiteY7" fmla="*/ 27432 h 27432"/>
              <a:gd name="connsiteX8" fmla="*/ 1822853 w 3255095"/>
              <a:gd name="connsiteY8" fmla="*/ 27432 h 27432"/>
              <a:gd name="connsiteX9" fmla="*/ 1171834 w 3255095"/>
              <a:gd name="connsiteY9" fmla="*/ 27432 h 27432"/>
              <a:gd name="connsiteX10" fmla="*/ 0 w 3255095"/>
              <a:gd name="connsiteY10" fmla="*/ 27432 h 27432"/>
              <a:gd name="connsiteX11" fmla="*/ 0 w 3255095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27432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3929" y="7395"/>
                  <a:pt x="3255140" y="21864"/>
                  <a:pt x="3255095" y="27432"/>
                </a:cubicBezTo>
                <a:cubicBezTo>
                  <a:pt x="3088545" y="32347"/>
                  <a:pt x="2687475" y="16563"/>
                  <a:pt x="2538974" y="27432"/>
                </a:cubicBezTo>
                <a:cubicBezTo>
                  <a:pt x="2390473" y="38301"/>
                  <a:pt x="2137381" y="185"/>
                  <a:pt x="1822853" y="27432"/>
                </a:cubicBezTo>
                <a:cubicBezTo>
                  <a:pt x="1508325" y="54679"/>
                  <a:pt x="1466437" y="29529"/>
                  <a:pt x="1171834" y="27432"/>
                </a:cubicBezTo>
                <a:cubicBezTo>
                  <a:pt x="877231" y="25335"/>
                  <a:pt x="561097" y="467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55095" h="27432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5288" y="12649"/>
                  <a:pt x="3254107" y="17989"/>
                  <a:pt x="3255095" y="27432"/>
                </a:cubicBezTo>
                <a:cubicBezTo>
                  <a:pt x="3120743" y="25834"/>
                  <a:pt x="2759628" y="51606"/>
                  <a:pt x="2604076" y="27432"/>
                </a:cubicBezTo>
                <a:cubicBezTo>
                  <a:pt x="2448524" y="3258"/>
                  <a:pt x="2184336" y="28743"/>
                  <a:pt x="1887955" y="27432"/>
                </a:cubicBezTo>
                <a:cubicBezTo>
                  <a:pt x="1591574" y="26121"/>
                  <a:pt x="1548845" y="16014"/>
                  <a:pt x="1334589" y="27432"/>
                </a:cubicBezTo>
                <a:cubicBezTo>
                  <a:pt x="1120333" y="38850"/>
                  <a:pt x="996014" y="18806"/>
                  <a:pt x="683570" y="27432"/>
                </a:cubicBezTo>
                <a:cubicBezTo>
                  <a:pt x="371126" y="36058"/>
                  <a:pt x="198687" y="25311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F6FD1B"/>
          </a:solidFill>
          <a:ln w="38100" cap="rnd">
            <a:solidFill>
              <a:srgbClr val="F6FD1B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DF35717E-5DC5-4D77-B93D-4A7C2FF0CFE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709803"/>
            <a:ext cx="7214616" cy="54109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C110E5-40D3-46A1-A76E-07A25E0C36D8}"/>
              </a:ext>
            </a:extLst>
          </p:cNvPr>
          <p:cNvSpPr txBox="1"/>
          <p:nvPr/>
        </p:nvSpPr>
        <p:spPr>
          <a:xfrm>
            <a:off x="643278" y="4764315"/>
            <a:ext cx="53133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Parent / Family Members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Care Giver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Teacher / School / BIP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Behavior Therapist / BCBA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4519804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76CBA-05D3-442B-BDBF-FD6C79502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When the “why” of a behavior is understood, positive behavior supports can be initiated to decrease challenging behavior.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>
                <a:highlight>
                  <a:srgbClr val="00FF00"/>
                </a:highlight>
              </a:rPr>
              <a:t>Behavior is communication!</a:t>
            </a:r>
            <a:br>
              <a:rPr lang="en-US" sz="2800" dirty="0">
                <a:highlight>
                  <a:srgbClr val="00FF00"/>
                </a:highlight>
              </a:rPr>
            </a:br>
            <a:endParaRPr lang="en-US" sz="2800" dirty="0">
              <a:highlight>
                <a:srgbClr val="FF00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2350931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24865-DDC9-47B7-B3AA-61D7D27D9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7383"/>
            <a:ext cx="10515600" cy="1403305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6000" dirty="0"/>
              <a:t>Questions?</a:t>
            </a:r>
            <a:endParaRPr lang="en-US" dirty="0"/>
          </a:p>
        </p:txBody>
      </p:sp>
      <p:pic>
        <p:nvPicPr>
          <p:cNvPr id="5" name="Content Placeholder 4" descr="A close up of a flower&#10;&#10;Description automatically generated">
            <a:extLst>
              <a:ext uri="{FF2B5EF4-FFF2-40B4-BE49-F238E27FC236}">
                <a16:creationId xmlns:a16="http://schemas.microsoft.com/office/drawing/2014/main" id="{1FFB1FE2-78F7-428A-B82E-D99AD78B52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725" y="1928813"/>
            <a:ext cx="5670549" cy="4252912"/>
          </a:xfrm>
        </p:spPr>
      </p:pic>
    </p:spTree>
    <p:extLst>
      <p:ext uri="{BB962C8B-B14F-4D97-AF65-F5344CB8AC3E}">
        <p14:creationId xmlns:p14="http://schemas.microsoft.com/office/powerpoint/2010/main" val="2145843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newspaper, text, photo&#10;&#10;Description automatically generated">
            <a:extLst>
              <a:ext uri="{FF2B5EF4-FFF2-40B4-BE49-F238E27FC236}">
                <a16:creationId xmlns:a16="http://schemas.microsoft.com/office/drawing/2014/main" id="{5E770C34-80F2-4E6D-BD62-1A0BF339DF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032" y="385354"/>
            <a:ext cx="5208080" cy="6087291"/>
          </a:xfrm>
          <a:prstGeom prst="rect">
            <a:avLst/>
          </a:prstGeom>
        </p:spPr>
      </p:pic>
      <p:pic>
        <p:nvPicPr>
          <p:cNvPr id="5" name="Picture 4" descr="A collage of dogs and a horse&#10;&#10;Description automatically generated with low confidence">
            <a:extLst>
              <a:ext uri="{FF2B5EF4-FFF2-40B4-BE49-F238E27FC236}">
                <a16:creationId xmlns:a16="http://schemas.microsoft.com/office/drawing/2014/main" id="{23879412-D741-4DD1-A88B-83BF838129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056" y="385354"/>
            <a:ext cx="4594690" cy="608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8865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5FA99-438F-477F-9625-764485D43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44153-A398-4FA7-ABFD-CADB11F5BA5A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4800" b="1" i="1" dirty="0"/>
              <a:t>Brenda Grafton-McCall, PhD, CTRI</a:t>
            </a:r>
          </a:p>
          <a:p>
            <a:pPr marL="0" indent="0">
              <a:buNone/>
            </a:pPr>
            <a:r>
              <a:rPr lang="en-US" sz="4800" b="1" dirty="0"/>
              <a:t>brenda.dreamadream@gmail.com</a:t>
            </a:r>
          </a:p>
          <a:p>
            <a:pPr marL="0" indent="0">
              <a:buNone/>
            </a:pPr>
            <a:r>
              <a:rPr lang="en-US" sz="4800" b="1" dirty="0"/>
              <a:t>Dream a Dream Therapeutic Horsemanship</a:t>
            </a:r>
          </a:p>
          <a:p>
            <a:pPr marL="0" indent="0">
              <a:buNone/>
            </a:pPr>
            <a:r>
              <a:rPr lang="en-US" sz="4800" b="1" dirty="0"/>
              <a:t>(512) 260-5957 office        (512) 966-0578  cell</a:t>
            </a:r>
          </a:p>
          <a:p>
            <a:pPr marL="0" indent="0">
              <a:buNone/>
            </a:pPr>
            <a:r>
              <a:rPr lang="en-US" sz="4800" b="1" dirty="0"/>
              <a:t>www.dadth.org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99AD6A9E-DD29-442F-8050-4FCDAA75FD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573" y="2074658"/>
            <a:ext cx="2905125" cy="25241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34B288-2F91-469B-B813-6E1E8DC64197}"/>
              </a:ext>
            </a:extLst>
          </p:cNvPr>
          <p:cNvSpPr txBox="1"/>
          <p:nvPr/>
        </p:nvSpPr>
        <p:spPr>
          <a:xfrm>
            <a:off x="8565160" y="4652813"/>
            <a:ext cx="1451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Leander, TX </a:t>
            </a:r>
          </a:p>
        </p:txBody>
      </p:sp>
    </p:spTree>
    <p:extLst>
      <p:ext uri="{BB962C8B-B14F-4D97-AF65-F5344CB8AC3E}">
        <p14:creationId xmlns:p14="http://schemas.microsoft.com/office/powerpoint/2010/main" val="35562181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3BB22-198F-4C34-84CC-68E4EBA10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7E8115-C0CE-46DC-844C-D716CC8A44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https://www.bfskinner.org/</a:t>
            </a:r>
            <a:endParaRPr lang="en-US" dirty="0"/>
          </a:p>
          <a:p>
            <a:r>
              <a:rPr lang="en-US" dirty="0"/>
              <a:t>Cooper, J. O., Heron, T. E., &amp; Heward, W. L. (2019). </a:t>
            </a:r>
            <a:r>
              <a:rPr lang="en-US" i="1" dirty="0"/>
              <a:t>Applied Behavior Analysis </a:t>
            </a:r>
            <a:r>
              <a:rPr lang="en-US" dirty="0"/>
              <a:t>(3rd Edition). Hoboken, NJ: Pearson Education</a:t>
            </a:r>
          </a:p>
          <a:p>
            <a:r>
              <a:rPr lang="en-US" dirty="0"/>
              <a:t>Glasser W, Glasser C. </a:t>
            </a:r>
            <a:r>
              <a:rPr lang="en-US" i="1" dirty="0"/>
              <a:t>The language of choice theory</a:t>
            </a:r>
            <a:r>
              <a:rPr lang="en-US" dirty="0"/>
              <a:t>. Harper Collins; 2010</a:t>
            </a:r>
          </a:p>
          <a:p>
            <a:r>
              <a:rPr lang="en-US" dirty="0"/>
              <a:t>https://marybarbera.com/4-functions-of-behavior</a:t>
            </a:r>
          </a:p>
        </p:txBody>
      </p:sp>
    </p:spTree>
    <p:extLst>
      <p:ext uri="{BB962C8B-B14F-4D97-AF65-F5344CB8AC3E}">
        <p14:creationId xmlns:p14="http://schemas.microsoft.com/office/powerpoint/2010/main" val="4061530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4D1691-EE4C-4F8B-B30D-F72DEACAAB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6538" y="2117415"/>
            <a:ext cx="5066951" cy="362065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AAD088-FD37-47AB-B728-29874A6B0CDF}"/>
              </a:ext>
            </a:extLst>
          </p:cNvPr>
          <p:cNvSpPr txBox="1"/>
          <p:nvPr/>
        </p:nvSpPr>
        <p:spPr>
          <a:xfrm>
            <a:off x="2501660" y="1017917"/>
            <a:ext cx="62972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+mj-lt"/>
              </a:rPr>
              <a:t>Instructor Vision</a:t>
            </a:r>
          </a:p>
        </p:txBody>
      </p:sp>
    </p:spTree>
    <p:extLst>
      <p:ext uri="{BB962C8B-B14F-4D97-AF65-F5344CB8AC3E}">
        <p14:creationId xmlns:p14="http://schemas.microsoft.com/office/powerpoint/2010/main" val="120480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78CC48C-9275-4EFA-9B84-8E818500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71BFC1-9595-4CC9-8C0E-EEA843D53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604" y="5047612"/>
            <a:ext cx="10908792" cy="14536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/>
              <a:t>The vision changes</a:t>
            </a:r>
            <a:endParaRPr lang="en-US" sz="6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48A5437-1A67-4A0F-AA48-82212EA698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8186" y="850640"/>
            <a:ext cx="7512579" cy="4196972"/>
          </a:xfrm>
          <a:custGeom>
            <a:avLst/>
            <a:gdLst/>
            <a:ahLst/>
            <a:cxnLst/>
            <a:rect l="l" t="t" r="r" b="b"/>
            <a:pathLst>
              <a:path w="12191999" h="4196982">
                <a:moveTo>
                  <a:pt x="0" y="0"/>
                </a:moveTo>
                <a:lnTo>
                  <a:pt x="12191999" y="0"/>
                </a:lnTo>
                <a:lnTo>
                  <a:pt x="12191999" y="4170459"/>
                </a:lnTo>
                <a:lnTo>
                  <a:pt x="11986461" y="4175111"/>
                </a:lnTo>
                <a:cubicBezTo>
                  <a:pt x="11912297" y="4174136"/>
                  <a:pt x="11838168" y="4170508"/>
                  <a:pt x="11764214" y="4164231"/>
                </a:cubicBezTo>
                <a:cubicBezTo>
                  <a:pt x="11656850" y="4156227"/>
                  <a:pt x="11548596" y="4145173"/>
                  <a:pt x="11441995" y="4165502"/>
                </a:cubicBezTo>
                <a:cubicBezTo>
                  <a:pt x="11324975" y="4187991"/>
                  <a:pt x="11208081" y="4188118"/>
                  <a:pt x="11090044" y="4182401"/>
                </a:cubicBezTo>
                <a:cubicBezTo>
                  <a:pt x="10989160" y="4177573"/>
                  <a:pt x="10888657" y="4152161"/>
                  <a:pt x="10787011" y="4178970"/>
                </a:cubicBezTo>
                <a:cubicBezTo>
                  <a:pt x="10776897" y="4180444"/>
                  <a:pt x="10766592" y="4180012"/>
                  <a:pt x="10756643" y="4177700"/>
                </a:cubicBezTo>
                <a:cubicBezTo>
                  <a:pt x="10645468" y="4162326"/>
                  <a:pt x="10533530" y="4174904"/>
                  <a:pt x="10421973" y="4170584"/>
                </a:cubicBezTo>
                <a:cubicBezTo>
                  <a:pt x="10370515" y="4168551"/>
                  <a:pt x="10318040" y="4169695"/>
                  <a:pt x="10267216" y="4164231"/>
                </a:cubicBezTo>
                <a:cubicBezTo>
                  <a:pt x="10150577" y="4151780"/>
                  <a:pt x="10034192" y="4145173"/>
                  <a:pt x="9918824" y="4174523"/>
                </a:cubicBezTo>
                <a:cubicBezTo>
                  <a:pt x="9885153" y="4182439"/>
                  <a:pt x="9850745" y="4186695"/>
                  <a:pt x="9816160" y="4187229"/>
                </a:cubicBezTo>
                <a:cubicBezTo>
                  <a:pt x="9703206" y="4191295"/>
                  <a:pt x="9590632" y="4183544"/>
                  <a:pt x="9478059" y="4177191"/>
                </a:cubicBezTo>
                <a:cubicBezTo>
                  <a:pt x="9399918" y="4172744"/>
                  <a:pt x="9321904" y="4163088"/>
                  <a:pt x="9243637" y="4171220"/>
                </a:cubicBezTo>
                <a:cubicBezTo>
                  <a:pt x="9198150" y="4175921"/>
                  <a:pt x="9152282" y="4175921"/>
                  <a:pt x="9106795" y="4171220"/>
                </a:cubicBezTo>
                <a:cubicBezTo>
                  <a:pt x="9022962" y="4161398"/>
                  <a:pt x="8938380" y="4159568"/>
                  <a:pt x="8854204" y="4165756"/>
                </a:cubicBezTo>
                <a:cubicBezTo>
                  <a:pt x="8728543" y="4176556"/>
                  <a:pt x="8603010" y="4185577"/>
                  <a:pt x="8476969" y="4168424"/>
                </a:cubicBezTo>
                <a:cubicBezTo>
                  <a:pt x="8405486" y="4157192"/>
                  <a:pt x="8332808" y="4155871"/>
                  <a:pt x="8260970" y="4164486"/>
                </a:cubicBezTo>
                <a:cubicBezTo>
                  <a:pt x="8089823" y="4188500"/>
                  <a:pt x="7918295" y="4180749"/>
                  <a:pt x="7746767" y="4170839"/>
                </a:cubicBezTo>
                <a:cubicBezTo>
                  <a:pt x="7632160" y="4164104"/>
                  <a:pt x="7517046" y="4151780"/>
                  <a:pt x="7402693" y="4168043"/>
                </a:cubicBezTo>
                <a:cubicBezTo>
                  <a:pt x="7256831" y="4188372"/>
                  <a:pt x="7110841" y="4181638"/>
                  <a:pt x="6964597" y="4175667"/>
                </a:cubicBezTo>
                <a:cubicBezTo>
                  <a:pt x="6857233" y="4171220"/>
                  <a:pt x="6749742" y="4157751"/>
                  <a:pt x="6642124" y="4174396"/>
                </a:cubicBezTo>
                <a:cubicBezTo>
                  <a:pt x="6631045" y="4175908"/>
                  <a:pt x="6619775" y="4174777"/>
                  <a:pt x="6609216" y="4171093"/>
                </a:cubicBezTo>
                <a:cubicBezTo>
                  <a:pt x="6568379" y="4157650"/>
                  <a:pt x="6524595" y="4155846"/>
                  <a:pt x="6482793" y="4165883"/>
                </a:cubicBezTo>
                <a:cubicBezTo>
                  <a:pt x="6405669" y="4182782"/>
                  <a:pt x="6328672" y="4190151"/>
                  <a:pt x="6250150" y="4174777"/>
                </a:cubicBezTo>
                <a:cubicBezTo>
                  <a:pt x="6217254" y="4167891"/>
                  <a:pt x="6183521" y="4165883"/>
                  <a:pt x="6150028" y="4168806"/>
                </a:cubicBezTo>
                <a:cubicBezTo>
                  <a:pt x="6020175" y="4181766"/>
                  <a:pt x="5890068" y="4176683"/>
                  <a:pt x="5760087" y="4174142"/>
                </a:cubicBezTo>
                <a:cubicBezTo>
                  <a:pt x="5521345" y="4169695"/>
                  <a:pt x="5282477" y="4174142"/>
                  <a:pt x="5044242" y="4151399"/>
                </a:cubicBezTo>
                <a:cubicBezTo>
                  <a:pt x="4979506" y="4145237"/>
                  <a:pt x="4914326" y="4141297"/>
                  <a:pt x="4849272" y="4142076"/>
                </a:cubicBezTo>
                <a:cubicBezTo>
                  <a:pt x="4784218" y="4142854"/>
                  <a:pt x="4719291" y="4148349"/>
                  <a:pt x="4655063" y="4161055"/>
                </a:cubicBezTo>
                <a:cubicBezTo>
                  <a:pt x="4447578" y="4201332"/>
                  <a:pt x="4239457" y="4203874"/>
                  <a:pt x="4029811" y="4187610"/>
                </a:cubicBezTo>
                <a:cubicBezTo>
                  <a:pt x="3943792" y="4180876"/>
                  <a:pt x="3857774" y="4169695"/>
                  <a:pt x="3771375" y="4171855"/>
                </a:cubicBezTo>
                <a:cubicBezTo>
                  <a:pt x="3623225" y="4175794"/>
                  <a:pt x="3474948" y="4167789"/>
                  <a:pt x="3326672" y="4169822"/>
                </a:cubicBezTo>
                <a:cubicBezTo>
                  <a:pt x="3322669" y="4170394"/>
                  <a:pt x="3318578" y="4169860"/>
                  <a:pt x="3314855" y="4168297"/>
                </a:cubicBezTo>
                <a:cubicBezTo>
                  <a:pt x="3278008" y="4143013"/>
                  <a:pt x="3237604" y="4152796"/>
                  <a:pt x="3199487" y="4159403"/>
                </a:cubicBezTo>
                <a:cubicBezTo>
                  <a:pt x="3072810" y="4181384"/>
                  <a:pt x="2946260" y="4192184"/>
                  <a:pt x="2817550" y="4175158"/>
                </a:cubicBezTo>
                <a:cubicBezTo>
                  <a:pt x="2694647" y="4157332"/>
                  <a:pt x="2569990" y="4155109"/>
                  <a:pt x="2446541" y="4168551"/>
                </a:cubicBezTo>
                <a:cubicBezTo>
                  <a:pt x="2276791" y="4188372"/>
                  <a:pt x="2107677" y="4184179"/>
                  <a:pt x="1938308" y="4168551"/>
                </a:cubicBezTo>
                <a:cubicBezTo>
                  <a:pt x="1869570" y="4162199"/>
                  <a:pt x="1799815" y="4151399"/>
                  <a:pt x="1731712" y="4167281"/>
                </a:cubicBezTo>
                <a:cubicBezTo>
                  <a:pt x="1647854" y="4186721"/>
                  <a:pt x="1564250" y="4180368"/>
                  <a:pt x="1480137" y="4176048"/>
                </a:cubicBezTo>
                <a:cubicBezTo>
                  <a:pt x="1373663" y="4170457"/>
                  <a:pt x="1267442" y="4154321"/>
                  <a:pt x="1160586" y="4167027"/>
                </a:cubicBezTo>
                <a:cubicBezTo>
                  <a:pt x="1111161" y="4172871"/>
                  <a:pt x="1062116" y="4182147"/>
                  <a:pt x="1012055" y="4179733"/>
                </a:cubicBezTo>
                <a:cubicBezTo>
                  <a:pt x="873562" y="4173380"/>
                  <a:pt x="735196" y="4165883"/>
                  <a:pt x="596449" y="4167027"/>
                </a:cubicBezTo>
                <a:cubicBezTo>
                  <a:pt x="538383" y="4167408"/>
                  <a:pt x="480699" y="4169314"/>
                  <a:pt x="422887" y="4173507"/>
                </a:cubicBezTo>
                <a:cubicBezTo>
                  <a:pt x="315015" y="4181384"/>
                  <a:pt x="207524" y="4170711"/>
                  <a:pt x="100033" y="4166900"/>
                </a:cubicBezTo>
                <a:lnTo>
                  <a:pt x="0" y="417138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45500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47B6BBF-09F2-4A29-AE4E-3771E2924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1C88F1-41AA-4AF9-BA68-5A598B32A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34029"/>
            <a:ext cx="10921640" cy="1314698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000"/>
              <a:t>Is Behavior Communicating Something?</a:t>
            </a:r>
          </a:p>
        </p:txBody>
      </p:sp>
      <p:sp>
        <p:nvSpPr>
          <p:cNvPr id="11" name="Rectangle 22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48305" y="2241737"/>
            <a:ext cx="10900219" cy="18288"/>
          </a:xfrm>
          <a:custGeom>
            <a:avLst/>
            <a:gdLst>
              <a:gd name="connsiteX0" fmla="*/ 0 w 10900219"/>
              <a:gd name="connsiteY0" fmla="*/ 0 h 18288"/>
              <a:gd name="connsiteX1" fmla="*/ 463259 w 10900219"/>
              <a:gd name="connsiteY1" fmla="*/ 0 h 18288"/>
              <a:gd name="connsiteX2" fmla="*/ 1144523 w 10900219"/>
              <a:gd name="connsiteY2" fmla="*/ 0 h 18288"/>
              <a:gd name="connsiteX3" fmla="*/ 1934789 w 10900219"/>
              <a:gd name="connsiteY3" fmla="*/ 0 h 18288"/>
              <a:gd name="connsiteX4" fmla="*/ 2289046 w 10900219"/>
              <a:gd name="connsiteY4" fmla="*/ 0 h 18288"/>
              <a:gd name="connsiteX5" fmla="*/ 2643303 w 10900219"/>
              <a:gd name="connsiteY5" fmla="*/ 0 h 18288"/>
              <a:gd name="connsiteX6" fmla="*/ 3542571 w 10900219"/>
              <a:gd name="connsiteY6" fmla="*/ 0 h 18288"/>
              <a:gd name="connsiteX7" fmla="*/ 4223835 w 10900219"/>
              <a:gd name="connsiteY7" fmla="*/ 0 h 18288"/>
              <a:gd name="connsiteX8" fmla="*/ 4578092 w 10900219"/>
              <a:gd name="connsiteY8" fmla="*/ 0 h 18288"/>
              <a:gd name="connsiteX9" fmla="*/ 5259356 w 10900219"/>
              <a:gd name="connsiteY9" fmla="*/ 0 h 18288"/>
              <a:gd name="connsiteX10" fmla="*/ 6158624 w 10900219"/>
              <a:gd name="connsiteY10" fmla="*/ 0 h 18288"/>
              <a:gd name="connsiteX11" fmla="*/ 6730885 w 10900219"/>
              <a:gd name="connsiteY11" fmla="*/ 0 h 18288"/>
              <a:gd name="connsiteX12" fmla="*/ 7303147 w 10900219"/>
              <a:gd name="connsiteY12" fmla="*/ 0 h 18288"/>
              <a:gd name="connsiteX13" fmla="*/ 7984410 w 10900219"/>
              <a:gd name="connsiteY13" fmla="*/ 0 h 18288"/>
              <a:gd name="connsiteX14" fmla="*/ 8774676 w 10900219"/>
              <a:gd name="connsiteY14" fmla="*/ 0 h 18288"/>
              <a:gd name="connsiteX15" fmla="*/ 9564942 w 10900219"/>
              <a:gd name="connsiteY15" fmla="*/ 0 h 18288"/>
              <a:gd name="connsiteX16" fmla="*/ 10900219 w 10900219"/>
              <a:gd name="connsiteY16" fmla="*/ 0 h 18288"/>
              <a:gd name="connsiteX17" fmla="*/ 10900219 w 10900219"/>
              <a:gd name="connsiteY17" fmla="*/ 18288 h 18288"/>
              <a:gd name="connsiteX18" fmla="*/ 10436960 w 10900219"/>
              <a:gd name="connsiteY18" fmla="*/ 18288 h 18288"/>
              <a:gd name="connsiteX19" fmla="*/ 9537692 w 10900219"/>
              <a:gd name="connsiteY19" fmla="*/ 18288 h 18288"/>
              <a:gd name="connsiteX20" fmla="*/ 8856428 w 10900219"/>
              <a:gd name="connsiteY20" fmla="*/ 18288 h 18288"/>
              <a:gd name="connsiteX21" fmla="*/ 8502171 w 10900219"/>
              <a:gd name="connsiteY21" fmla="*/ 18288 h 18288"/>
              <a:gd name="connsiteX22" fmla="*/ 7820907 w 10900219"/>
              <a:gd name="connsiteY22" fmla="*/ 18288 h 18288"/>
              <a:gd name="connsiteX23" fmla="*/ 7248646 w 10900219"/>
              <a:gd name="connsiteY23" fmla="*/ 18288 h 18288"/>
              <a:gd name="connsiteX24" fmla="*/ 6676384 w 10900219"/>
              <a:gd name="connsiteY24" fmla="*/ 18288 h 18288"/>
              <a:gd name="connsiteX25" fmla="*/ 6104123 w 10900219"/>
              <a:gd name="connsiteY25" fmla="*/ 18288 h 18288"/>
              <a:gd name="connsiteX26" fmla="*/ 5531861 w 10900219"/>
              <a:gd name="connsiteY26" fmla="*/ 18288 h 18288"/>
              <a:gd name="connsiteX27" fmla="*/ 4741595 w 10900219"/>
              <a:gd name="connsiteY27" fmla="*/ 18288 h 18288"/>
              <a:gd name="connsiteX28" fmla="*/ 4060332 w 10900219"/>
              <a:gd name="connsiteY28" fmla="*/ 18288 h 18288"/>
              <a:gd name="connsiteX29" fmla="*/ 3706074 w 10900219"/>
              <a:gd name="connsiteY29" fmla="*/ 18288 h 18288"/>
              <a:gd name="connsiteX30" fmla="*/ 3133813 w 10900219"/>
              <a:gd name="connsiteY30" fmla="*/ 18288 h 18288"/>
              <a:gd name="connsiteX31" fmla="*/ 2343547 w 10900219"/>
              <a:gd name="connsiteY31" fmla="*/ 18288 h 18288"/>
              <a:gd name="connsiteX32" fmla="*/ 1880288 w 10900219"/>
              <a:gd name="connsiteY32" fmla="*/ 18288 h 18288"/>
              <a:gd name="connsiteX33" fmla="*/ 981020 w 10900219"/>
              <a:gd name="connsiteY33" fmla="*/ 18288 h 18288"/>
              <a:gd name="connsiteX34" fmla="*/ 0 w 10900219"/>
              <a:gd name="connsiteY34" fmla="*/ 18288 h 18288"/>
              <a:gd name="connsiteX35" fmla="*/ 0 w 10900219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900219" h="18288" fill="none" extrusionOk="0">
                <a:moveTo>
                  <a:pt x="0" y="0"/>
                </a:moveTo>
                <a:cubicBezTo>
                  <a:pt x="118469" y="-6619"/>
                  <a:pt x="329397" y="-5525"/>
                  <a:pt x="463259" y="0"/>
                </a:cubicBezTo>
                <a:cubicBezTo>
                  <a:pt x="597121" y="5525"/>
                  <a:pt x="866598" y="4881"/>
                  <a:pt x="1144523" y="0"/>
                </a:cubicBezTo>
                <a:cubicBezTo>
                  <a:pt x="1422448" y="-4881"/>
                  <a:pt x="1761178" y="17159"/>
                  <a:pt x="1934789" y="0"/>
                </a:cubicBezTo>
                <a:cubicBezTo>
                  <a:pt x="2108400" y="-17159"/>
                  <a:pt x="2119134" y="-4032"/>
                  <a:pt x="2289046" y="0"/>
                </a:cubicBezTo>
                <a:cubicBezTo>
                  <a:pt x="2458958" y="4032"/>
                  <a:pt x="2472610" y="15385"/>
                  <a:pt x="2643303" y="0"/>
                </a:cubicBezTo>
                <a:cubicBezTo>
                  <a:pt x="2813996" y="-15385"/>
                  <a:pt x="3334189" y="-21234"/>
                  <a:pt x="3542571" y="0"/>
                </a:cubicBezTo>
                <a:cubicBezTo>
                  <a:pt x="3750953" y="21234"/>
                  <a:pt x="3991639" y="13212"/>
                  <a:pt x="4223835" y="0"/>
                </a:cubicBezTo>
                <a:cubicBezTo>
                  <a:pt x="4456031" y="-13212"/>
                  <a:pt x="4466914" y="13318"/>
                  <a:pt x="4578092" y="0"/>
                </a:cubicBezTo>
                <a:cubicBezTo>
                  <a:pt x="4689270" y="-13318"/>
                  <a:pt x="5120635" y="31363"/>
                  <a:pt x="5259356" y="0"/>
                </a:cubicBezTo>
                <a:cubicBezTo>
                  <a:pt x="5398077" y="-31363"/>
                  <a:pt x="5954119" y="-7091"/>
                  <a:pt x="6158624" y="0"/>
                </a:cubicBezTo>
                <a:cubicBezTo>
                  <a:pt x="6363129" y="7091"/>
                  <a:pt x="6535071" y="-8480"/>
                  <a:pt x="6730885" y="0"/>
                </a:cubicBezTo>
                <a:cubicBezTo>
                  <a:pt x="6926699" y="8480"/>
                  <a:pt x="7091018" y="19194"/>
                  <a:pt x="7303147" y="0"/>
                </a:cubicBezTo>
                <a:cubicBezTo>
                  <a:pt x="7515276" y="-19194"/>
                  <a:pt x="7840361" y="30755"/>
                  <a:pt x="7984410" y="0"/>
                </a:cubicBezTo>
                <a:cubicBezTo>
                  <a:pt x="8128459" y="-30755"/>
                  <a:pt x="8498590" y="39460"/>
                  <a:pt x="8774676" y="0"/>
                </a:cubicBezTo>
                <a:cubicBezTo>
                  <a:pt x="9050762" y="-39460"/>
                  <a:pt x="9204381" y="36508"/>
                  <a:pt x="9564942" y="0"/>
                </a:cubicBezTo>
                <a:cubicBezTo>
                  <a:pt x="9925503" y="-36508"/>
                  <a:pt x="10235542" y="59225"/>
                  <a:pt x="10900219" y="0"/>
                </a:cubicBezTo>
                <a:cubicBezTo>
                  <a:pt x="10900865" y="4451"/>
                  <a:pt x="10900709" y="9226"/>
                  <a:pt x="10900219" y="18288"/>
                </a:cubicBezTo>
                <a:cubicBezTo>
                  <a:pt x="10675942" y="21751"/>
                  <a:pt x="10609372" y="26977"/>
                  <a:pt x="10436960" y="18288"/>
                </a:cubicBezTo>
                <a:cubicBezTo>
                  <a:pt x="10264548" y="9599"/>
                  <a:pt x="9961150" y="-11074"/>
                  <a:pt x="9537692" y="18288"/>
                </a:cubicBezTo>
                <a:cubicBezTo>
                  <a:pt x="9114234" y="47650"/>
                  <a:pt x="9087386" y="35169"/>
                  <a:pt x="8856428" y="18288"/>
                </a:cubicBezTo>
                <a:cubicBezTo>
                  <a:pt x="8625470" y="1407"/>
                  <a:pt x="8634361" y="13786"/>
                  <a:pt x="8502171" y="18288"/>
                </a:cubicBezTo>
                <a:cubicBezTo>
                  <a:pt x="8369981" y="22790"/>
                  <a:pt x="8132296" y="22561"/>
                  <a:pt x="7820907" y="18288"/>
                </a:cubicBezTo>
                <a:cubicBezTo>
                  <a:pt x="7509518" y="14015"/>
                  <a:pt x="7432447" y="29431"/>
                  <a:pt x="7248646" y="18288"/>
                </a:cubicBezTo>
                <a:cubicBezTo>
                  <a:pt x="7064845" y="7145"/>
                  <a:pt x="6954380" y="2746"/>
                  <a:pt x="6676384" y="18288"/>
                </a:cubicBezTo>
                <a:cubicBezTo>
                  <a:pt x="6398388" y="33830"/>
                  <a:pt x="6292480" y="-4579"/>
                  <a:pt x="6104123" y="18288"/>
                </a:cubicBezTo>
                <a:cubicBezTo>
                  <a:pt x="5915766" y="41155"/>
                  <a:pt x="5703359" y="-8437"/>
                  <a:pt x="5531861" y="18288"/>
                </a:cubicBezTo>
                <a:cubicBezTo>
                  <a:pt x="5360363" y="45013"/>
                  <a:pt x="5056784" y="-12121"/>
                  <a:pt x="4741595" y="18288"/>
                </a:cubicBezTo>
                <a:cubicBezTo>
                  <a:pt x="4426406" y="48697"/>
                  <a:pt x="4364529" y="-10910"/>
                  <a:pt x="4060332" y="18288"/>
                </a:cubicBezTo>
                <a:cubicBezTo>
                  <a:pt x="3756135" y="47486"/>
                  <a:pt x="3816049" y="13364"/>
                  <a:pt x="3706074" y="18288"/>
                </a:cubicBezTo>
                <a:cubicBezTo>
                  <a:pt x="3596099" y="23212"/>
                  <a:pt x="3382238" y="37686"/>
                  <a:pt x="3133813" y="18288"/>
                </a:cubicBezTo>
                <a:cubicBezTo>
                  <a:pt x="2885388" y="-1110"/>
                  <a:pt x="2523125" y="15465"/>
                  <a:pt x="2343547" y="18288"/>
                </a:cubicBezTo>
                <a:cubicBezTo>
                  <a:pt x="2163969" y="21111"/>
                  <a:pt x="1985160" y="33196"/>
                  <a:pt x="1880288" y="18288"/>
                </a:cubicBezTo>
                <a:cubicBezTo>
                  <a:pt x="1775416" y="3380"/>
                  <a:pt x="1261751" y="-9914"/>
                  <a:pt x="981020" y="18288"/>
                </a:cubicBezTo>
                <a:cubicBezTo>
                  <a:pt x="700289" y="46490"/>
                  <a:pt x="314212" y="-15659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900219" h="18288" stroke="0" extrusionOk="0">
                <a:moveTo>
                  <a:pt x="0" y="0"/>
                </a:moveTo>
                <a:cubicBezTo>
                  <a:pt x="269624" y="3698"/>
                  <a:pt x="383061" y="-5818"/>
                  <a:pt x="572261" y="0"/>
                </a:cubicBezTo>
                <a:cubicBezTo>
                  <a:pt x="761461" y="5818"/>
                  <a:pt x="826360" y="-1890"/>
                  <a:pt x="926519" y="0"/>
                </a:cubicBezTo>
                <a:cubicBezTo>
                  <a:pt x="1026678" y="1890"/>
                  <a:pt x="1621671" y="-1096"/>
                  <a:pt x="1825787" y="0"/>
                </a:cubicBezTo>
                <a:cubicBezTo>
                  <a:pt x="2029903" y="1096"/>
                  <a:pt x="2212612" y="17145"/>
                  <a:pt x="2398048" y="0"/>
                </a:cubicBezTo>
                <a:cubicBezTo>
                  <a:pt x="2583484" y="-17145"/>
                  <a:pt x="2739759" y="-14168"/>
                  <a:pt x="2970310" y="0"/>
                </a:cubicBezTo>
                <a:cubicBezTo>
                  <a:pt x="3200861" y="14168"/>
                  <a:pt x="3502691" y="33180"/>
                  <a:pt x="3869578" y="0"/>
                </a:cubicBezTo>
                <a:cubicBezTo>
                  <a:pt x="4236465" y="-33180"/>
                  <a:pt x="4122134" y="-10470"/>
                  <a:pt x="4332837" y="0"/>
                </a:cubicBezTo>
                <a:cubicBezTo>
                  <a:pt x="4543540" y="10470"/>
                  <a:pt x="4834652" y="3572"/>
                  <a:pt x="5232105" y="0"/>
                </a:cubicBezTo>
                <a:cubicBezTo>
                  <a:pt x="5629558" y="-3572"/>
                  <a:pt x="5773178" y="-6604"/>
                  <a:pt x="6131373" y="0"/>
                </a:cubicBezTo>
                <a:cubicBezTo>
                  <a:pt x="6489568" y="6604"/>
                  <a:pt x="6621532" y="18870"/>
                  <a:pt x="6812637" y="0"/>
                </a:cubicBezTo>
                <a:cubicBezTo>
                  <a:pt x="7003742" y="-18870"/>
                  <a:pt x="7311146" y="18959"/>
                  <a:pt x="7711905" y="0"/>
                </a:cubicBezTo>
                <a:cubicBezTo>
                  <a:pt x="8112664" y="-18959"/>
                  <a:pt x="8080793" y="-24744"/>
                  <a:pt x="8284166" y="0"/>
                </a:cubicBezTo>
                <a:cubicBezTo>
                  <a:pt x="8487539" y="24744"/>
                  <a:pt x="8615041" y="-1627"/>
                  <a:pt x="8856428" y="0"/>
                </a:cubicBezTo>
                <a:cubicBezTo>
                  <a:pt x="9097815" y="1627"/>
                  <a:pt x="9475052" y="26322"/>
                  <a:pt x="9646694" y="0"/>
                </a:cubicBezTo>
                <a:cubicBezTo>
                  <a:pt x="9818336" y="-26322"/>
                  <a:pt x="9938906" y="-121"/>
                  <a:pt x="10218955" y="0"/>
                </a:cubicBezTo>
                <a:cubicBezTo>
                  <a:pt x="10499004" y="121"/>
                  <a:pt x="10697467" y="15326"/>
                  <a:pt x="10900219" y="0"/>
                </a:cubicBezTo>
                <a:cubicBezTo>
                  <a:pt x="10899812" y="8690"/>
                  <a:pt x="10900065" y="14141"/>
                  <a:pt x="10900219" y="18288"/>
                </a:cubicBezTo>
                <a:cubicBezTo>
                  <a:pt x="10543007" y="31201"/>
                  <a:pt x="10472057" y="15684"/>
                  <a:pt x="10109953" y="18288"/>
                </a:cubicBezTo>
                <a:cubicBezTo>
                  <a:pt x="9747849" y="20892"/>
                  <a:pt x="9872856" y="33007"/>
                  <a:pt x="9755696" y="18288"/>
                </a:cubicBezTo>
                <a:cubicBezTo>
                  <a:pt x="9638536" y="3569"/>
                  <a:pt x="9442681" y="6596"/>
                  <a:pt x="9292437" y="18288"/>
                </a:cubicBezTo>
                <a:cubicBezTo>
                  <a:pt x="9142193" y="29980"/>
                  <a:pt x="8817861" y="-11343"/>
                  <a:pt x="8393169" y="18288"/>
                </a:cubicBezTo>
                <a:cubicBezTo>
                  <a:pt x="7968477" y="47919"/>
                  <a:pt x="7919655" y="23228"/>
                  <a:pt x="7711905" y="18288"/>
                </a:cubicBezTo>
                <a:cubicBezTo>
                  <a:pt x="7504155" y="13348"/>
                  <a:pt x="7365667" y="6452"/>
                  <a:pt x="7248646" y="18288"/>
                </a:cubicBezTo>
                <a:cubicBezTo>
                  <a:pt x="7131625" y="30124"/>
                  <a:pt x="6776155" y="2871"/>
                  <a:pt x="6567382" y="18288"/>
                </a:cubicBezTo>
                <a:cubicBezTo>
                  <a:pt x="6358609" y="33705"/>
                  <a:pt x="6372933" y="1091"/>
                  <a:pt x="6213125" y="18288"/>
                </a:cubicBezTo>
                <a:cubicBezTo>
                  <a:pt x="6053317" y="35485"/>
                  <a:pt x="5980913" y="1290"/>
                  <a:pt x="5858868" y="18288"/>
                </a:cubicBezTo>
                <a:cubicBezTo>
                  <a:pt x="5736823" y="35286"/>
                  <a:pt x="5481395" y="5492"/>
                  <a:pt x="5177604" y="18288"/>
                </a:cubicBezTo>
                <a:cubicBezTo>
                  <a:pt x="4873813" y="31084"/>
                  <a:pt x="4854222" y="37160"/>
                  <a:pt x="4714345" y="18288"/>
                </a:cubicBezTo>
                <a:cubicBezTo>
                  <a:pt x="4574468" y="-584"/>
                  <a:pt x="4298550" y="22981"/>
                  <a:pt x="3924079" y="18288"/>
                </a:cubicBezTo>
                <a:cubicBezTo>
                  <a:pt x="3549608" y="13595"/>
                  <a:pt x="3645461" y="-921"/>
                  <a:pt x="3460820" y="18288"/>
                </a:cubicBezTo>
                <a:cubicBezTo>
                  <a:pt x="3276179" y="37497"/>
                  <a:pt x="3004470" y="-15027"/>
                  <a:pt x="2670554" y="18288"/>
                </a:cubicBezTo>
                <a:cubicBezTo>
                  <a:pt x="2336638" y="51603"/>
                  <a:pt x="2425773" y="17517"/>
                  <a:pt x="2316297" y="18288"/>
                </a:cubicBezTo>
                <a:cubicBezTo>
                  <a:pt x="2206821" y="19059"/>
                  <a:pt x="1757890" y="42158"/>
                  <a:pt x="1526031" y="18288"/>
                </a:cubicBezTo>
                <a:cubicBezTo>
                  <a:pt x="1294172" y="-5582"/>
                  <a:pt x="1213137" y="12281"/>
                  <a:pt x="1062771" y="18288"/>
                </a:cubicBezTo>
                <a:cubicBezTo>
                  <a:pt x="912405" y="24295"/>
                  <a:pt x="829444" y="7304"/>
                  <a:pt x="708514" y="18288"/>
                </a:cubicBezTo>
                <a:cubicBezTo>
                  <a:pt x="587584" y="29272"/>
                  <a:pt x="227877" y="37311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4925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0C6E4E6-F6DE-49BF-8D52-F5A88BD4FA4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0797522"/>
              </p:ext>
            </p:extLst>
          </p:nvPr>
        </p:nvGraphicFramePr>
        <p:xfrm>
          <a:off x="632647" y="2805098"/>
          <a:ext cx="10915869" cy="34789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17313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FD4616-8BE4-4D43-B001-DB70EB5FA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777739"/>
            <a:ext cx="3418990" cy="1412119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Understanding behavior as communication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A29175E-C8B9-4987-A2D6-E4931D230E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5661" y="522513"/>
            <a:ext cx="6837630" cy="3560375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14" name="Rectangle 6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56733" y="5463634"/>
            <a:ext cx="1371600" cy="27432"/>
          </a:xfrm>
          <a:custGeom>
            <a:avLst/>
            <a:gdLst>
              <a:gd name="connsiteX0" fmla="*/ 0 w 1371600"/>
              <a:gd name="connsiteY0" fmla="*/ 0 h 27432"/>
              <a:gd name="connsiteX1" fmla="*/ 713232 w 1371600"/>
              <a:gd name="connsiteY1" fmla="*/ 0 h 27432"/>
              <a:gd name="connsiteX2" fmla="*/ 1371600 w 1371600"/>
              <a:gd name="connsiteY2" fmla="*/ 0 h 27432"/>
              <a:gd name="connsiteX3" fmla="*/ 1371600 w 1371600"/>
              <a:gd name="connsiteY3" fmla="*/ 27432 h 27432"/>
              <a:gd name="connsiteX4" fmla="*/ 699516 w 1371600"/>
              <a:gd name="connsiteY4" fmla="*/ 27432 h 27432"/>
              <a:gd name="connsiteX5" fmla="*/ 0 w 1371600"/>
              <a:gd name="connsiteY5" fmla="*/ 27432 h 27432"/>
              <a:gd name="connsiteX6" fmla="*/ 0 w 1371600"/>
              <a:gd name="connsiteY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27432" fill="none" extrusionOk="0">
                <a:moveTo>
                  <a:pt x="0" y="0"/>
                </a:moveTo>
                <a:cubicBezTo>
                  <a:pt x="196943" y="-1146"/>
                  <a:pt x="408267" y="-21226"/>
                  <a:pt x="713232" y="0"/>
                </a:cubicBezTo>
                <a:cubicBezTo>
                  <a:pt x="1018197" y="21226"/>
                  <a:pt x="1176465" y="-24520"/>
                  <a:pt x="1371600" y="0"/>
                </a:cubicBezTo>
                <a:cubicBezTo>
                  <a:pt x="1372004" y="8629"/>
                  <a:pt x="1371042" y="13798"/>
                  <a:pt x="1371600" y="27432"/>
                </a:cubicBezTo>
                <a:cubicBezTo>
                  <a:pt x="1106086" y="14473"/>
                  <a:pt x="951335" y="17231"/>
                  <a:pt x="699516" y="27432"/>
                </a:cubicBezTo>
                <a:cubicBezTo>
                  <a:pt x="447697" y="37633"/>
                  <a:pt x="283433" y="6518"/>
                  <a:pt x="0" y="27432"/>
                </a:cubicBezTo>
                <a:cubicBezTo>
                  <a:pt x="-583" y="21140"/>
                  <a:pt x="532" y="8001"/>
                  <a:pt x="0" y="0"/>
                </a:cubicBezTo>
                <a:close/>
              </a:path>
              <a:path w="1371600" h="27432" stroke="0" extrusionOk="0">
                <a:moveTo>
                  <a:pt x="0" y="0"/>
                </a:moveTo>
                <a:cubicBezTo>
                  <a:pt x="220136" y="-18051"/>
                  <a:pt x="430173" y="10591"/>
                  <a:pt x="672084" y="0"/>
                </a:cubicBezTo>
                <a:cubicBezTo>
                  <a:pt x="913995" y="-10591"/>
                  <a:pt x="1164723" y="30754"/>
                  <a:pt x="1371600" y="0"/>
                </a:cubicBezTo>
                <a:cubicBezTo>
                  <a:pt x="1372182" y="10360"/>
                  <a:pt x="1371123" y="21444"/>
                  <a:pt x="1371600" y="27432"/>
                </a:cubicBezTo>
                <a:cubicBezTo>
                  <a:pt x="1072365" y="46142"/>
                  <a:pt x="961528" y="35455"/>
                  <a:pt x="685800" y="27432"/>
                </a:cubicBezTo>
                <a:cubicBezTo>
                  <a:pt x="410072" y="19409"/>
                  <a:pt x="276398" y="11099"/>
                  <a:pt x="0" y="27432"/>
                </a:cubicBezTo>
                <a:cubicBezTo>
                  <a:pt x="1155" y="18353"/>
                  <a:pt x="-485" y="9869"/>
                  <a:pt x="0" y="0"/>
                </a:cubicBezTo>
                <a:close/>
              </a:path>
            </a:pathLst>
          </a:custGeom>
          <a:solidFill>
            <a:srgbClr val="EFB564"/>
          </a:solidFill>
          <a:ln w="38100" cap="rnd">
            <a:solidFill>
              <a:srgbClr val="EFB564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0ECEB21-81A8-464E-9E54-1FC4173816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996" y="4180114"/>
            <a:ext cx="6897626" cy="2390503"/>
          </a:xfrm>
          <a:solidFill>
            <a:schemeClr val="accent2">
              <a:lumMod val="60000"/>
              <a:lumOff val="40000"/>
            </a:schemeClr>
          </a:solidFill>
        </p:spPr>
        <p:txBody>
          <a:bodyPr anchor="ctr">
            <a:normAutofit fontScale="92500" lnSpcReduction="10000"/>
          </a:bodyPr>
          <a:lstStyle/>
          <a:p>
            <a:r>
              <a:rPr lang="en-US" sz="3200" b="1" dirty="0"/>
              <a:t>All behavior has a function</a:t>
            </a:r>
          </a:p>
          <a:p>
            <a:r>
              <a:rPr lang="en-US" sz="3200" b="1" dirty="0"/>
              <a:t>Respond to individuals not behavior</a:t>
            </a:r>
          </a:p>
          <a:p>
            <a:r>
              <a:rPr lang="en-US" sz="3200" b="1" dirty="0"/>
              <a:t>What individual’s behavior is telling you</a:t>
            </a:r>
          </a:p>
          <a:p>
            <a:r>
              <a:rPr lang="en-US" sz="3200" b="1" dirty="0"/>
              <a:t>Harness the power of collaboration</a:t>
            </a:r>
          </a:p>
        </p:txBody>
      </p:sp>
    </p:spTree>
    <p:extLst>
      <p:ext uri="{BB962C8B-B14F-4D97-AF65-F5344CB8AC3E}">
        <p14:creationId xmlns:p14="http://schemas.microsoft.com/office/powerpoint/2010/main" val="2916695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8A920-F0F4-4E52-8EB2-0A8A024B6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332411"/>
            <a:ext cx="7781544" cy="4127863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US" sz="6000" dirty="0"/>
              <a:t>Challenging behavior is often described as communicating</a:t>
            </a:r>
            <a:br>
              <a:rPr lang="en-US" sz="6000" dirty="0"/>
            </a:br>
            <a:r>
              <a:rPr lang="en-US" sz="6000" dirty="0"/>
              <a:t>unmet needs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20421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2FA18-BBD4-4928-B594-B631FBC21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 Motivations for Behavior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55B83-58AA-4F2B-A95C-C4089023FE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3"/>
            <a:ext cx="5181600" cy="4432227"/>
          </a:xfr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b="1" dirty="0"/>
              <a:t>William Glasser and The Choice Theory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4000" b="1" dirty="0"/>
              <a:t>Survival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4000" b="1" dirty="0"/>
              <a:t>Love and Belonging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4000" b="1" dirty="0"/>
              <a:t>Power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4000" b="1" dirty="0"/>
              <a:t>Freedom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4000" b="1" dirty="0"/>
              <a:t>Fun</a:t>
            </a:r>
          </a:p>
        </p:txBody>
      </p:sp>
      <p:pic>
        <p:nvPicPr>
          <p:cNvPr id="9" name="Content Placeholder 8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EB5B2563-FA6C-4417-B80C-219C2409730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2" y="2526227"/>
            <a:ext cx="5181600" cy="2914650"/>
          </a:xfrm>
        </p:spPr>
      </p:pic>
    </p:spTree>
    <p:extLst>
      <p:ext uri="{BB962C8B-B14F-4D97-AF65-F5344CB8AC3E}">
        <p14:creationId xmlns:p14="http://schemas.microsoft.com/office/powerpoint/2010/main" val="1126121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4CF0D-1EF1-47C7-BBF5-18AF947FD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Do We All Want in Life?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BA674B-2F3E-418B-88F2-665DC89344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/>
              <a:t>What WE ALL Want!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26E847-F786-46B0-9A05-40BB4681EC1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en-US" sz="2800" b="1" dirty="0"/>
              <a:t>Be accepted</a:t>
            </a:r>
          </a:p>
          <a:p>
            <a:r>
              <a:rPr lang="en-US" sz="2800" b="1" dirty="0"/>
              <a:t>Make choices</a:t>
            </a:r>
          </a:p>
          <a:p>
            <a:r>
              <a:rPr lang="en-US" sz="2800" b="1" dirty="0"/>
              <a:t>Engaged in meaningful activities</a:t>
            </a:r>
          </a:p>
          <a:p>
            <a:r>
              <a:rPr lang="en-US" sz="2800" b="1" dirty="0"/>
              <a:t>Be surrounded by people who care about us</a:t>
            </a:r>
          </a:p>
          <a:p>
            <a:r>
              <a:rPr lang="en-US" sz="2800" b="1" dirty="0"/>
              <a:t>Be listened to and heard by others</a:t>
            </a:r>
          </a:p>
          <a:p>
            <a:r>
              <a:rPr lang="en-US" sz="2800" b="1" dirty="0"/>
              <a:t>Be loved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50E09A-DA74-4EEB-9B10-93EE346F17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/>
              <a:t>What NONE of us Want!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B3F11B-7A7A-488B-973A-925CE42D137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Autofit/>
          </a:bodyPr>
          <a:lstStyle/>
          <a:p>
            <a:r>
              <a:rPr lang="en-US" sz="2000" b="1" dirty="0"/>
              <a:t>Be ignored</a:t>
            </a:r>
          </a:p>
          <a:p>
            <a:r>
              <a:rPr lang="en-US" sz="2000" b="1" dirty="0"/>
              <a:t>Thought to be incompetent</a:t>
            </a:r>
          </a:p>
          <a:p>
            <a:r>
              <a:rPr lang="en-US" sz="2000" b="1" dirty="0"/>
              <a:t>Abused</a:t>
            </a:r>
          </a:p>
          <a:p>
            <a:r>
              <a:rPr lang="en-US" sz="2000" b="1" dirty="0"/>
              <a:t>Controlled</a:t>
            </a:r>
          </a:p>
          <a:p>
            <a:r>
              <a:rPr lang="en-US" sz="2000" b="1" dirty="0"/>
              <a:t>Bored</a:t>
            </a:r>
          </a:p>
          <a:p>
            <a:r>
              <a:rPr lang="en-US" sz="2000" b="1" dirty="0"/>
              <a:t>Ridiculed</a:t>
            </a:r>
          </a:p>
          <a:p>
            <a:r>
              <a:rPr lang="en-US" sz="2000" b="1" dirty="0"/>
              <a:t>Manipulated</a:t>
            </a:r>
          </a:p>
          <a:p>
            <a:r>
              <a:rPr lang="en-US" sz="2000" b="1" dirty="0"/>
              <a:t>Disliked</a:t>
            </a:r>
          </a:p>
        </p:txBody>
      </p:sp>
    </p:spTree>
    <p:extLst>
      <p:ext uri="{BB962C8B-B14F-4D97-AF65-F5344CB8AC3E}">
        <p14:creationId xmlns:p14="http://schemas.microsoft.com/office/powerpoint/2010/main" val="535384310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Sketchy_SerifHand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1005</TotalTime>
  <Words>485</Words>
  <Application>Microsoft Office PowerPoint</Application>
  <PresentationFormat>Widescreen</PresentationFormat>
  <Paragraphs>93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Modern Love</vt:lpstr>
      <vt:lpstr>The Hand</vt:lpstr>
      <vt:lpstr>SketchyVTI</vt:lpstr>
      <vt:lpstr>Is Behavior Communication?</vt:lpstr>
      <vt:lpstr>PowerPoint Presentation</vt:lpstr>
      <vt:lpstr>PowerPoint Presentation</vt:lpstr>
      <vt:lpstr>The vision changes</vt:lpstr>
      <vt:lpstr>Is Behavior Communicating Something?</vt:lpstr>
      <vt:lpstr>Understanding behavior as communication</vt:lpstr>
      <vt:lpstr>Challenging behavior is often described as communicating unmet needs.</vt:lpstr>
      <vt:lpstr>5 Motivations for Behavior</vt:lpstr>
      <vt:lpstr>What Do We All Want in Life?</vt:lpstr>
      <vt:lpstr>B. F. Skinner –  Radical Behaviorism</vt:lpstr>
      <vt:lpstr>3 Term Contingency</vt:lpstr>
      <vt:lpstr>4 Functions of Behavior </vt:lpstr>
      <vt:lpstr>4 Functions of Behavior </vt:lpstr>
      <vt:lpstr>Respond to Individuals, Not Their Behaviors</vt:lpstr>
      <vt:lpstr>What An Individual’s Behavior is Telling You!</vt:lpstr>
      <vt:lpstr>PowerPoint Presentation</vt:lpstr>
      <vt:lpstr>Harness the Power of Collaboration</vt:lpstr>
      <vt:lpstr>When the “why” of a behavior is understood, positive behavior supports can be initiated to decrease challenging behavior.  Behavior is communication! </vt:lpstr>
      <vt:lpstr>Questions?</vt:lpstr>
      <vt:lpstr>Contact </vt:lpstr>
      <vt:lpstr>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 Behavior Communication?</dc:title>
  <dc:creator>Brenda McCall</dc:creator>
  <cp:lastModifiedBy>Mccall, Brenda</cp:lastModifiedBy>
  <cp:revision>9</cp:revision>
  <dcterms:created xsi:type="dcterms:W3CDTF">2020-06-26T11:10:24Z</dcterms:created>
  <dcterms:modified xsi:type="dcterms:W3CDTF">2021-07-28T13:30:18Z</dcterms:modified>
</cp:coreProperties>
</file>