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tags/tag10.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0"/>
  </p:notesMasterIdLst>
  <p:sldIdLst>
    <p:sldId id="279" r:id="rId2"/>
    <p:sldId id="303" r:id="rId3"/>
    <p:sldId id="280" r:id="rId4"/>
    <p:sldId id="282" r:id="rId5"/>
    <p:sldId id="283" r:id="rId6"/>
    <p:sldId id="284" r:id="rId7"/>
    <p:sldId id="281" r:id="rId8"/>
    <p:sldId id="285" r:id="rId9"/>
    <p:sldId id="258" r:id="rId10"/>
    <p:sldId id="294" r:id="rId11"/>
    <p:sldId id="286" r:id="rId12"/>
    <p:sldId id="291" r:id="rId13"/>
    <p:sldId id="287" r:id="rId14"/>
    <p:sldId id="288" r:id="rId15"/>
    <p:sldId id="292" r:id="rId16"/>
    <p:sldId id="289" r:id="rId17"/>
    <p:sldId id="293" r:id="rId18"/>
    <p:sldId id="290" r:id="rId19"/>
    <p:sldId id="295" r:id="rId20"/>
    <p:sldId id="262" r:id="rId21"/>
    <p:sldId id="296" r:id="rId22"/>
    <p:sldId id="297" r:id="rId23"/>
    <p:sldId id="298" r:id="rId24"/>
    <p:sldId id="263" r:id="rId25"/>
    <p:sldId id="261" r:id="rId26"/>
    <p:sldId id="260" r:id="rId27"/>
    <p:sldId id="275" r:id="rId28"/>
    <p:sldId id="264" r:id="rId29"/>
    <p:sldId id="277" r:id="rId30"/>
    <p:sldId id="299" r:id="rId31"/>
    <p:sldId id="300" r:id="rId32"/>
    <p:sldId id="301" r:id="rId33"/>
    <p:sldId id="265" r:id="rId34"/>
    <p:sldId id="270" r:id="rId35"/>
    <p:sldId id="302" r:id="rId36"/>
    <p:sldId id="272" r:id="rId37"/>
    <p:sldId id="257" r:id="rId38"/>
    <p:sldId id="278" r:id="rId39"/>
  </p:sldIdLst>
  <p:sldSz cx="9144000" cy="6858000" type="screen4x3"/>
  <p:notesSz cx="7010400" cy="92964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 Cutler" initials="JC" lastIdx="1" clrIdx="0">
    <p:extLst>
      <p:ext uri="{19B8F6BF-5375-455C-9EA6-DF929625EA0E}">
        <p15:presenceInfo xmlns:p15="http://schemas.microsoft.com/office/powerpoint/2012/main" userId="S-1-5-21-1328106851-3656741071-3141529399-1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226" autoAdjust="0"/>
  </p:normalViewPr>
  <p:slideViewPr>
    <p:cSldViewPr snapToGrid="0">
      <p:cViewPr varScale="1">
        <p:scale>
          <a:sx n="40" d="100"/>
          <a:sy n="40" d="100"/>
        </p:scale>
        <p:origin x="228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2744B-6192-4FDF-8611-25AA0AF2730F}"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BD3BF960-643B-4D7D-B22B-03B349C14C62}">
      <dgm:prSet phldrT="[Text]"/>
      <dgm:spPr/>
      <dgm:t>
        <a:bodyPr/>
        <a:lstStyle/>
        <a:p>
          <a:r>
            <a:rPr lang="en-US" dirty="0"/>
            <a:t>Attention to Detail</a:t>
          </a:r>
        </a:p>
      </dgm:t>
    </dgm:pt>
    <dgm:pt modelId="{724638E5-5BC8-4C69-AA7E-CE99EEBAB92D}" type="parTrans" cxnId="{A4D54203-9383-4362-B48A-6A72C415AE3B}">
      <dgm:prSet/>
      <dgm:spPr/>
      <dgm:t>
        <a:bodyPr/>
        <a:lstStyle/>
        <a:p>
          <a:endParaRPr lang="en-US"/>
        </a:p>
      </dgm:t>
    </dgm:pt>
    <dgm:pt modelId="{644CB6BE-ED0B-4C6A-9F0A-386D35ACC602}" type="sibTrans" cxnId="{A4D54203-9383-4362-B48A-6A72C415AE3B}">
      <dgm:prSet/>
      <dgm:spPr/>
      <dgm:t>
        <a:bodyPr/>
        <a:lstStyle/>
        <a:p>
          <a:endParaRPr lang="en-US"/>
        </a:p>
      </dgm:t>
    </dgm:pt>
    <dgm:pt modelId="{5A839915-0526-4690-BDF9-C4042C38AEC1}">
      <dgm:prSet phldrT="[Text]"/>
      <dgm:spPr/>
      <dgm:t>
        <a:bodyPr/>
        <a:lstStyle/>
        <a:p>
          <a:r>
            <a:rPr lang="en-US" dirty="0"/>
            <a:t>Specialties</a:t>
          </a:r>
        </a:p>
      </dgm:t>
    </dgm:pt>
    <dgm:pt modelId="{54B67605-1403-465A-B344-F4E57ED56825}" type="parTrans" cxnId="{41DFAF70-3AD0-4CC5-8FE8-2985EF7A095F}">
      <dgm:prSet/>
      <dgm:spPr/>
      <dgm:t>
        <a:bodyPr/>
        <a:lstStyle/>
        <a:p>
          <a:endParaRPr lang="en-US"/>
        </a:p>
      </dgm:t>
    </dgm:pt>
    <dgm:pt modelId="{FD5D872C-7C87-4C49-891E-A8711E3BF3F8}" type="sibTrans" cxnId="{41DFAF70-3AD0-4CC5-8FE8-2985EF7A095F}">
      <dgm:prSet/>
      <dgm:spPr/>
      <dgm:t>
        <a:bodyPr/>
        <a:lstStyle/>
        <a:p>
          <a:endParaRPr lang="en-US"/>
        </a:p>
      </dgm:t>
    </dgm:pt>
    <dgm:pt modelId="{3A0CDC3D-CD8F-4C96-B5BC-9A9011144230}">
      <dgm:prSet phldrT="[Text]"/>
      <dgm:spPr/>
      <dgm:t>
        <a:bodyPr/>
        <a:lstStyle/>
        <a:p>
          <a:r>
            <a:rPr lang="en-US" dirty="0"/>
            <a:t>Policies &amp; Procedures</a:t>
          </a:r>
        </a:p>
      </dgm:t>
    </dgm:pt>
    <dgm:pt modelId="{2C2DC662-55BC-4F02-9E29-A2EE14E296EF}" type="parTrans" cxnId="{28E90CC8-78FB-4D01-AE68-5CC32A952D87}">
      <dgm:prSet/>
      <dgm:spPr/>
      <dgm:t>
        <a:bodyPr/>
        <a:lstStyle/>
        <a:p>
          <a:endParaRPr lang="en-US"/>
        </a:p>
      </dgm:t>
    </dgm:pt>
    <dgm:pt modelId="{BDFFCF84-0DF1-462D-954F-48BA6DC22A20}" type="sibTrans" cxnId="{28E90CC8-78FB-4D01-AE68-5CC32A952D87}">
      <dgm:prSet/>
      <dgm:spPr/>
      <dgm:t>
        <a:bodyPr/>
        <a:lstStyle/>
        <a:p>
          <a:endParaRPr lang="en-US"/>
        </a:p>
      </dgm:t>
    </dgm:pt>
    <dgm:pt modelId="{6673E544-3753-4034-A7A9-CBF6E90B1A5C}">
      <dgm:prSet phldrT="[Text]"/>
      <dgm:spPr/>
      <dgm:t>
        <a:bodyPr/>
        <a:lstStyle/>
        <a:p>
          <a:r>
            <a:rPr lang="en-US" dirty="0"/>
            <a:t>Emergency Procedures</a:t>
          </a:r>
        </a:p>
      </dgm:t>
    </dgm:pt>
    <dgm:pt modelId="{43A4AB25-F56A-4FD3-8467-A1D54025DBD1}" type="parTrans" cxnId="{1ACAEB9E-28F8-4820-A97A-A634B4EA4C24}">
      <dgm:prSet/>
      <dgm:spPr/>
      <dgm:t>
        <a:bodyPr/>
        <a:lstStyle/>
        <a:p>
          <a:endParaRPr lang="en-US"/>
        </a:p>
      </dgm:t>
    </dgm:pt>
    <dgm:pt modelId="{3D373CFC-712E-43EC-BE2D-739D5CC4576C}" type="sibTrans" cxnId="{1ACAEB9E-28F8-4820-A97A-A634B4EA4C24}">
      <dgm:prSet/>
      <dgm:spPr/>
      <dgm:t>
        <a:bodyPr/>
        <a:lstStyle/>
        <a:p>
          <a:endParaRPr lang="en-US"/>
        </a:p>
      </dgm:t>
    </dgm:pt>
    <dgm:pt modelId="{C5528F77-C185-4623-9FF8-4BC063CC3E8E}">
      <dgm:prSet phldrT="[Text]"/>
      <dgm:spPr/>
      <dgm:t>
        <a:bodyPr/>
        <a:lstStyle/>
        <a:p>
          <a:r>
            <a:rPr lang="en-US" dirty="0"/>
            <a:t>Update Information</a:t>
          </a:r>
        </a:p>
      </dgm:t>
    </dgm:pt>
    <dgm:pt modelId="{E541E444-4E22-422A-9223-3D6911272018}" type="parTrans" cxnId="{FBFAD841-68FB-48DE-B66E-3CB9978BCF7B}">
      <dgm:prSet/>
      <dgm:spPr/>
      <dgm:t>
        <a:bodyPr/>
        <a:lstStyle/>
        <a:p>
          <a:endParaRPr lang="en-US"/>
        </a:p>
      </dgm:t>
    </dgm:pt>
    <dgm:pt modelId="{989E9179-BE88-480A-8DDC-11C2879C7AF7}" type="sibTrans" cxnId="{FBFAD841-68FB-48DE-B66E-3CB9978BCF7B}">
      <dgm:prSet/>
      <dgm:spPr/>
      <dgm:t>
        <a:bodyPr/>
        <a:lstStyle/>
        <a:p>
          <a:endParaRPr lang="en-US"/>
        </a:p>
      </dgm:t>
    </dgm:pt>
    <dgm:pt modelId="{0A41B03F-CF51-48AF-9561-4D4BA75FFFC4}">
      <dgm:prSet phldrT="[Text]"/>
      <dgm:spPr/>
      <dgm:t>
        <a:bodyPr/>
        <a:lstStyle/>
        <a:p>
          <a:r>
            <a:rPr lang="en-US" dirty="0"/>
            <a:t>Written Records</a:t>
          </a:r>
        </a:p>
      </dgm:t>
    </dgm:pt>
    <dgm:pt modelId="{7155825F-7E24-4544-8BF9-AE3E4D28558E}" type="parTrans" cxnId="{055AD200-50AD-41E1-8165-56B4506C6CA3}">
      <dgm:prSet/>
      <dgm:spPr/>
      <dgm:t>
        <a:bodyPr/>
        <a:lstStyle/>
        <a:p>
          <a:endParaRPr lang="en-US"/>
        </a:p>
      </dgm:t>
    </dgm:pt>
    <dgm:pt modelId="{CC47485E-1CDD-45C5-8A96-1CD1E27B3F0F}" type="sibTrans" cxnId="{055AD200-50AD-41E1-8165-56B4506C6CA3}">
      <dgm:prSet/>
      <dgm:spPr/>
      <dgm:t>
        <a:bodyPr/>
        <a:lstStyle/>
        <a:p>
          <a:endParaRPr lang="en-US"/>
        </a:p>
      </dgm:t>
    </dgm:pt>
    <dgm:pt modelId="{71FC7CA0-4A4F-41AE-B188-31474C240770}" type="pres">
      <dgm:prSet presAssocID="{79B2744B-6192-4FDF-8611-25AA0AF2730F}" presName="Name0" presStyleCnt="0">
        <dgm:presLayoutVars>
          <dgm:dir/>
          <dgm:resizeHandles val="exact"/>
        </dgm:presLayoutVars>
      </dgm:prSet>
      <dgm:spPr/>
    </dgm:pt>
    <dgm:pt modelId="{624E0BDC-4E8A-4BF9-B3C7-39DC1890652C}" type="pres">
      <dgm:prSet presAssocID="{BD3BF960-643B-4D7D-B22B-03B349C14C62}" presName="composite" presStyleCnt="0"/>
      <dgm:spPr/>
    </dgm:pt>
    <dgm:pt modelId="{0AA5B990-204D-4C9E-8CEB-B118FC038F24}" type="pres">
      <dgm:prSet presAssocID="{BD3BF960-643B-4D7D-B22B-03B349C14C62}" presName="rect1" presStyleLbl="b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1000" b="-31000"/>
          </a:stretch>
        </a:blipFill>
      </dgm:spPr>
    </dgm:pt>
    <dgm:pt modelId="{89B7E311-8B31-488C-B4FC-27F45F4B1474}" type="pres">
      <dgm:prSet presAssocID="{BD3BF960-643B-4D7D-B22B-03B349C14C62}" presName="wedgeRectCallout1" presStyleLbl="node1" presStyleIdx="0" presStyleCnt="6">
        <dgm:presLayoutVars>
          <dgm:bulletEnabled val="1"/>
        </dgm:presLayoutVars>
      </dgm:prSet>
      <dgm:spPr/>
    </dgm:pt>
    <dgm:pt modelId="{871F9E74-3A92-4B8C-9E15-87070DDF0877}" type="pres">
      <dgm:prSet presAssocID="{644CB6BE-ED0B-4C6A-9F0A-386D35ACC602}" presName="sibTrans" presStyleCnt="0"/>
      <dgm:spPr/>
    </dgm:pt>
    <dgm:pt modelId="{E52C186D-108D-454B-9CB6-859F922D74DD}" type="pres">
      <dgm:prSet presAssocID="{5A839915-0526-4690-BDF9-C4042C38AEC1}" presName="composite" presStyleCnt="0"/>
      <dgm:spPr/>
    </dgm:pt>
    <dgm:pt modelId="{2FFBA74A-1AF1-4458-83D3-F900117EC6D8}" type="pres">
      <dgm:prSet presAssocID="{5A839915-0526-4690-BDF9-C4042C38AEC1}" presName="rect1" presStyleLbl="b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014B7147-5359-4448-8248-A16779AFBCA6}" type="pres">
      <dgm:prSet presAssocID="{5A839915-0526-4690-BDF9-C4042C38AEC1}" presName="wedgeRectCallout1" presStyleLbl="node1" presStyleIdx="1" presStyleCnt="6">
        <dgm:presLayoutVars>
          <dgm:bulletEnabled val="1"/>
        </dgm:presLayoutVars>
      </dgm:prSet>
      <dgm:spPr/>
    </dgm:pt>
    <dgm:pt modelId="{0982CCE2-B701-46EE-83E8-1D9F9F7D0DF0}" type="pres">
      <dgm:prSet presAssocID="{FD5D872C-7C87-4C49-891E-A8711E3BF3F8}" presName="sibTrans" presStyleCnt="0"/>
      <dgm:spPr/>
    </dgm:pt>
    <dgm:pt modelId="{7811D120-9DA1-4E52-885A-FDCA04023315}" type="pres">
      <dgm:prSet presAssocID="{3A0CDC3D-CD8F-4C96-B5BC-9A9011144230}" presName="composite" presStyleCnt="0"/>
      <dgm:spPr/>
    </dgm:pt>
    <dgm:pt modelId="{79CE2847-AAC9-47C4-9400-9148F4CEE422}" type="pres">
      <dgm:prSet presAssocID="{3A0CDC3D-CD8F-4C96-B5BC-9A9011144230}" presName="rect1" presStyleLbl="b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dgm:spPr>
    </dgm:pt>
    <dgm:pt modelId="{6B42A8AC-454B-4E29-828E-3D5AB9F1AFF6}" type="pres">
      <dgm:prSet presAssocID="{3A0CDC3D-CD8F-4C96-B5BC-9A9011144230}" presName="wedgeRectCallout1" presStyleLbl="node1" presStyleIdx="2" presStyleCnt="6">
        <dgm:presLayoutVars>
          <dgm:bulletEnabled val="1"/>
        </dgm:presLayoutVars>
      </dgm:prSet>
      <dgm:spPr/>
    </dgm:pt>
    <dgm:pt modelId="{1947FFEC-B280-4E7B-BCAA-D25072C4C732}" type="pres">
      <dgm:prSet presAssocID="{BDFFCF84-0DF1-462D-954F-48BA6DC22A20}" presName="sibTrans" presStyleCnt="0"/>
      <dgm:spPr/>
    </dgm:pt>
    <dgm:pt modelId="{795D18E7-68B2-41BB-B55A-B4AAD30097D4}" type="pres">
      <dgm:prSet presAssocID="{C5528F77-C185-4623-9FF8-4BC063CC3E8E}" presName="composite" presStyleCnt="0"/>
      <dgm:spPr/>
    </dgm:pt>
    <dgm:pt modelId="{6F6C94CD-E800-449D-8DF9-6E511FE8A9FF}" type="pres">
      <dgm:prSet presAssocID="{C5528F77-C185-4623-9FF8-4BC063CC3E8E}" presName="rect1" presStyleLbl="b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4000" b="-44000"/>
          </a:stretch>
        </a:blipFill>
      </dgm:spPr>
    </dgm:pt>
    <dgm:pt modelId="{48A0B851-1A80-41D9-BC79-1E25712E6A35}" type="pres">
      <dgm:prSet presAssocID="{C5528F77-C185-4623-9FF8-4BC063CC3E8E}" presName="wedgeRectCallout1" presStyleLbl="node1" presStyleIdx="3" presStyleCnt="6">
        <dgm:presLayoutVars>
          <dgm:bulletEnabled val="1"/>
        </dgm:presLayoutVars>
      </dgm:prSet>
      <dgm:spPr/>
    </dgm:pt>
    <dgm:pt modelId="{65AAB75F-1A52-4810-B242-24396D4FF7DF}" type="pres">
      <dgm:prSet presAssocID="{989E9179-BE88-480A-8DDC-11C2879C7AF7}" presName="sibTrans" presStyleCnt="0"/>
      <dgm:spPr/>
    </dgm:pt>
    <dgm:pt modelId="{2315D977-2904-4F25-983A-6C5A0530B8BE}" type="pres">
      <dgm:prSet presAssocID="{6673E544-3753-4034-A7A9-CBF6E90B1A5C}" presName="composite" presStyleCnt="0"/>
      <dgm:spPr/>
    </dgm:pt>
    <dgm:pt modelId="{0711FA9A-6875-4303-B1E8-1DF3828FB06B}" type="pres">
      <dgm:prSet presAssocID="{6673E544-3753-4034-A7A9-CBF6E90B1A5C}" presName="rect1" presStyleLbl="b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dgm:spPr>
    </dgm:pt>
    <dgm:pt modelId="{E03D8651-CE7E-4EF8-A183-0A3B073EB48C}" type="pres">
      <dgm:prSet presAssocID="{6673E544-3753-4034-A7A9-CBF6E90B1A5C}" presName="wedgeRectCallout1" presStyleLbl="node1" presStyleIdx="4" presStyleCnt="6">
        <dgm:presLayoutVars>
          <dgm:bulletEnabled val="1"/>
        </dgm:presLayoutVars>
      </dgm:prSet>
      <dgm:spPr/>
    </dgm:pt>
    <dgm:pt modelId="{DA2DD075-C19D-4919-B802-EE3D35E4CB12}" type="pres">
      <dgm:prSet presAssocID="{3D373CFC-712E-43EC-BE2D-739D5CC4576C}" presName="sibTrans" presStyleCnt="0"/>
      <dgm:spPr/>
    </dgm:pt>
    <dgm:pt modelId="{D9ECA9C5-89A9-40CC-857C-756DF2B0DF8A}" type="pres">
      <dgm:prSet presAssocID="{0A41B03F-CF51-48AF-9561-4D4BA75FFFC4}" presName="composite" presStyleCnt="0"/>
      <dgm:spPr/>
    </dgm:pt>
    <dgm:pt modelId="{A8F059E9-AABD-453A-9CA3-21DCFC46C97F}" type="pres">
      <dgm:prSet presAssocID="{0A41B03F-CF51-48AF-9561-4D4BA75FFFC4}" presName="rect1" presStyleLbl="b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31000" b="-31000"/>
          </a:stretch>
        </a:blipFill>
      </dgm:spPr>
    </dgm:pt>
    <dgm:pt modelId="{2C7E8BFA-BB0E-47B1-A5FA-2419DCE9A0F6}" type="pres">
      <dgm:prSet presAssocID="{0A41B03F-CF51-48AF-9561-4D4BA75FFFC4}" presName="wedgeRectCallout1" presStyleLbl="node1" presStyleIdx="5" presStyleCnt="6">
        <dgm:presLayoutVars>
          <dgm:bulletEnabled val="1"/>
        </dgm:presLayoutVars>
      </dgm:prSet>
      <dgm:spPr/>
    </dgm:pt>
  </dgm:ptLst>
  <dgm:cxnLst>
    <dgm:cxn modelId="{055AD200-50AD-41E1-8165-56B4506C6CA3}" srcId="{79B2744B-6192-4FDF-8611-25AA0AF2730F}" destId="{0A41B03F-CF51-48AF-9561-4D4BA75FFFC4}" srcOrd="5" destOrd="0" parTransId="{7155825F-7E24-4544-8BF9-AE3E4D28558E}" sibTransId="{CC47485E-1CDD-45C5-8A96-1CD1E27B3F0F}"/>
    <dgm:cxn modelId="{A4D54203-9383-4362-B48A-6A72C415AE3B}" srcId="{79B2744B-6192-4FDF-8611-25AA0AF2730F}" destId="{BD3BF960-643B-4D7D-B22B-03B349C14C62}" srcOrd="0" destOrd="0" parTransId="{724638E5-5BC8-4C69-AA7E-CE99EEBAB92D}" sibTransId="{644CB6BE-ED0B-4C6A-9F0A-386D35ACC602}"/>
    <dgm:cxn modelId="{C266ED13-F613-4880-8975-1708CD010A8F}" type="presOf" srcId="{C5528F77-C185-4623-9FF8-4BC063CC3E8E}" destId="{48A0B851-1A80-41D9-BC79-1E25712E6A35}" srcOrd="0" destOrd="0" presId="urn:microsoft.com/office/officeart/2008/layout/BendingPictureCaptionList"/>
    <dgm:cxn modelId="{C02C8021-7E76-4EEE-B969-6831B390C365}" type="presOf" srcId="{3A0CDC3D-CD8F-4C96-B5BC-9A9011144230}" destId="{6B42A8AC-454B-4E29-828E-3D5AB9F1AFF6}" srcOrd="0" destOrd="0" presId="urn:microsoft.com/office/officeart/2008/layout/BendingPictureCaptionList"/>
    <dgm:cxn modelId="{FBFAD841-68FB-48DE-B66E-3CB9978BCF7B}" srcId="{79B2744B-6192-4FDF-8611-25AA0AF2730F}" destId="{C5528F77-C185-4623-9FF8-4BC063CC3E8E}" srcOrd="3" destOrd="0" parTransId="{E541E444-4E22-422A-9223-3D6911272018}" sibTransId="{989E9179-BE88-480A-8DDC-11C2879C7AF7}"/>
    <dgm:cxn modelId="{41DFAF70-3AD0-4CC5-8FE8-2985EF7A095F}" srcId="{79B2744B-6192-4FDF-8611-25AA0AF2730F}" destId="{5A839915-0526-4690-BDF9-C4042C38AEC1}" srcOrd="1" destOrd="0" parTransId="{54B67605-1403-465A-B344-F4E57ED56825}" sibTransId="{FD5D872C-7C87-4C49-891E-A8711E3BF3F8}"/>
    <dgm:cxn modelId="{B499E950-9FA6-4206-A6E9-6772E6425F9F}" type="presOf" srcId="{0A41B03F-CF51-48AF-9561-4D4BA75FFFC4}" destId="{2C7E8BFA-BB0E-47B1-A5FA-2419DCE9A0F6}" srcOrd="0" destOrd="0" presId="urn:microsoft.com/office/officeart/2008/layout/BendingPictureCaptionList"/>
    <dgm:cxn modelId="{6D9B4C8A-95FD-43F3-8E16-AF694C346638}" type="presOf" srcId="{5A839915-0526-4690-BDF9-C4042C38AEC1}" destId="{014B7147-5359-4448-8248-A16779AFBCA6}" srcOrd="0" destOrd="0" presId="urn:microsoft.com/office/officeart/2008/layout/BendingPictureCaptionList"/>
    <dgm:cxn modelId="{1ACAEB9E-28F8-4820-A97A-A634B4EA4C24}" srcId="{79B2744B-6192-4FDF-8611-25AA0AF2730F}" destId="{6673E544-3753-4034-A7A9-CBF6E90B1A5C}" srcOrd="4" destOrd="0" parTransId="{43A4AB25-F56A-4FD3-8467-A1D54025DBD1}" sibTransId="{3D373CFC-712E-43EC-BE2D-739D5CC4576C}"/>
    <dgm:cxn modelId="{28E90CC8-78FB-4D01-AE68-5CC32A952D87}" srcId="{79B2744B-6192-4FDF-8611-25AA0AF2730F}" destId="{3A0CDC3D-CD8F-4C96-B5BC-9A9011144230}" srcOrd="2" destOrd="0" parTransId="{2C2DC662-55BC-4F02-9E29-A2EE14E296EF}" sibTransId="{BDFFCF84-0DF1-462D-954F-48BA6DC22A20}"/>
    <dgm:cxn modelId="{2099EAC8-65EB-4A63-A64D-AB46CF453021}" type="presOf" srcId="{79B2744B-6192-4FDF-8611-25AA0AF2730F}" destId="{71FC7CA0-4A4F-41AE-B188-31474C240770}" srcOrd="0" destOrd="0" presId="urn:microsoft.com/office/officeart/2008/layout/BendingPictureCaptionList"/>
    <dgm:cxn modelId="{25B989D7-A2EF-418A-B420-FFC10D016400}" type="presOf" srcId="{6673E544-3753-4034-A7A9-CBF6E90B1A5C}" destId="{E03D8651-CE7E-4EF8-A183-0A3B073EB48C}" srcOrd="0" destOrd="0" presId="urn:microsoft.com/office/officeart/2008/layout/BendingPictureCaptionList"/>
    <dgm:cxn modelId="{874444F8-E6FF-4C58-BE8F-645677637E7D}" type="presOf" srcId="{BD3BF960-643B-4D7D-B22B-03B349C14C62}" destId="{89B7E311-8B31-488C-B4FC-27F45F4B1474}" srcOrd="0" destOrd="0" presId="urn:microsoft.com/office/officeart/2008/layout/BendingPictureCaptionList"/>
    <dgm:cxn modelId="{A182367B-3536-48C6-9E1F-B1E0B58A5743}" type="presParOf" srcId="{71FC7CA0-4A4F-41AE-B188-31474C240770}" destId="{624E0BDC-4E8A-4BF9-B3C7-39DC1890652C}" srcOrd="0" destOrd="0" presId="urn:microsoft.com/office/officeart/2008/layout/BendingPictureCaptionList"/>
    <dgm:cxn modelId="{0C51296F-9AB7-4CBB-9261-87BD76C68D84}" type="presParOf" srcId="{624E0BDC-4E8A-4BF9-B3C7-39DC1890652C}" destId="{0AA5B990-204D-4C9E-8CEB-B118FC038F24}" srcOrd="0" destOrd="0" presId="urn:microsoft.com/office/officeart/2008/layout/BendingPictureCaptionList"/>
    <dgm:cxn modelId="{21CAAD0C-050A-4705-8282-10509B253EBC}" type="presParOf" srcId="{624E0BDC-4E8A-4BF9-B3C7-39DC1890652C}" destId="{89B7E311-8B31-488C-B4FC-27F45F4B1474}" srcOrd="1" destOrd="0" presId="urn:microsoft.com/office/officeart/2008/layout/BendingPictureCaptionList"/>
    <dgm:cxn modelId="{89E58596-6DC5-4188-B60E-07238C3B2A6E}" type="presParOf" srcId="{71FC7CA0-4A4F-41AE-B188-31474C240770}" destId="{871F9E74-3A92-4B8C-9E15-87070DDF0877}" srcOrd="1" destOrd="0" presId="urn:microsoft.com/office/officeart/2008/layout/BendingPictureCaptionList"/>
    <dgm:cxn modelId="{A7CD1A66-253D-436A-B97B-C1166F622837}" type="presParOf" srcId="{71FC7CA0-4A4F-41AE-B188-31474C240770}" destId="{E52C186D-108D-454B-9CB6-859F922D74DD}" srcOrd="2" destOrd="0" presId="urn:microsoft.com/office/officeart/2008/layout/BendingPictureCaptionList"/>
    <dgm:cxn modelId="{ABFC1AB2-8A42-4ADB-AD4A-F23FC3FC71D5}" type="presParOf" srcId="{E52C186D-108D-454B-9CB6-859F922D74DD}" destId="{2FFBA74A-1AF1-4458-83D3-F900117EC6D8}" srcOrd="0" destOrd="0" presId="urn:microsoft.com/office/officeart/2008/layout/BendingPictureCaptionList"/>
    <dgm:cxn modelId="{67106DCB-E468-411C-B5D1-EE37A006F030}" type="presParOf" srcId="{E52C186D-108D-454B-9CB6-859F922D74DD}" destId="{014B7147-5359-4448-8248-A16779AFBCA6}" srcOrd="1" destOrd="0" presId="urn:microsoft.com/office/officeart/2008/layout/BendingPictureCaptionList"/>
    <dgm:cxn modelId="{29AC49AD-2F8C-4B3F-A6AE-371D97DE97FA}" type="presParOf" srcId="{71FC7CA0-4A4F-41AE-B188-31474C240770}" destId="{0982CCE2-B701-46EE-83E8-1D9F9F7D0DF0}" srcOrd="3" destOrd="0" presId="urn:microsoft.com/office/officeart/2008/layout/BendingPictureCaptionList"/>
    <dgm:cxn modelId="{6B808FBF-71F1-45B6-9D6B-DA5656DCDB26}" type="presParOf" srcId="{71FC7CA0-4A4F-41AE-B188-31474C240770}" destId="{7811D120-9DA1-4E52-885A-FDCA04023315}" srcOrd="4" destOrd="0" presId="urn:microsoft.com/office/officeart/2008/layout/BendingPictureCaptionList"/>
    <dgm:cxn modelId="{7544CE7A-4B90-4FD7-89A9-C61EC1E05B04}" type="presParOf" srcId="{7811D120-9DA1-4E52-885A-FDCA04023315}" destId="{79CE2847-AAC9-47C4-9400-9148F4CEE422}" srcOrd="0" destOrd="0" presId="urn:microsoft.com/office/officeart/2008/layout/BendingPictureCaptionList"/>
    <dgm:cxn modelId="{B738D80E-E80B-40CC-8E01-6577D73D9E81}" type="presParOf" srcId="{7811D120-9DA1-4E52-885A-FDCA04023315}" destId="{6B42A8AC-454B-4E29-828E-3D5AB9F1AFF6}" srcOrd="1" destOrd="0" presId="urn:microsoft.com/office/officeart/2008/layout/BendingPictureCaptionList"/>
    <dgm:cxn modelId="{54FF76C1-600A-4BDB-B878-8BFDC449DAC8}" type="presParOf" srcId="{71FC7CA0-4A4F-41AE-B188-31474C240770}" destId="{1947FFEC-B280-4E7B-BCAA-D25072C4C732}" srcOrd="5" destOrd="0" presId="urn:microsoft.com/office/officeart/2008/layout/BendingPictureCaptionList"/>
    <dgm:cxn modelId="{C5DFA27D-D136-4734-9850-EAD92B98C5EF}" type="presParOf" srcId="{71FC7CA0-4A4F-41AE-B188-31474C240770}" destId="{795D18E7-68B2-41BB-B55A-B4AAD30097D4}" srcOrd="6" destOrd="0" presId="urn:microsoft.com/office/officeart/2008/layout/BendingPictureCaptionList"/>
    <dgm:cxn modelId="{2E40E776-C31A-4854-B2A5-3244BD669B81}" type="presParOf" srcId="{795D18E7-68B2-41BB-B55A-B4AAD30097D4}" destId="{6F6C94CD-E800-449D-8DF9-6E511FE8A9FF}" srcOrd="0" destOrd="0" presId="urn:microsoft.com/office/officeart/2008/layout/BendingPictureCaptionList"/>
    <dgm:cxn modelId="{BDB0B9E4-91C8-49B6-8969-8F1A3D7A949F}" type="presParOf" srcId="{795D18E7-68B2-41BB-B55A-B4AAD30097D4}" destId="{48A0B851-1A80-41D9-BC79-1E25712E6A35}" srcOrd="1" destOrd="0" presId="urn:microsoft.com/office/officeart/2008/layout/BendingPictureCaptionList"/>
    <dgm:cxn modelId="{448E2528-5476-4D0B-8728-1C3D933C5D4E}" type="presParOf" srcId="{71FC7CA0-4A4F-41AE-B188-31474C240770}" destId="{65AAB75F-1A52-4810-B242-24396D4FF7DF}" srcOrd="7" destOrd="0" presId="urn:microsoft.com/office/officeart/2008/layout/BendingPictureCaptionList"/>
    <dgm:cxn modelId="{D516924B-5E7D-4E56-A342-2B926E5BFA90}" type="presParOf" srcId="{71FC7CA0-4A4F-41AE-B188-31474C240770}" destId="{2315D977-2904-4F25-983A-6C5A0530B8BE}" srcOrd="8" destOrd="0" presId="urn:microsoft.com/office/officeart/2008/layout/BendingPictureCaptionList"/>
    <dgm:cxn modelId="{0D440442-E47E-47DB-9B79-C1A8EC01920B}" type="presParOf" srcId="{2315D977-2904-4F25-983A-6C5A0530B8BE}" destId="{0711FA9A-6875-4303-B1E8-1DF3828FB06B}" srcOrd="0" destOrd="0" presId="urn:microsoft.com/office/officeart/2008/layout/BendingPictureCaptionList"/>
    <dgm:cxn modelId="{A1B67AAA-53D5-4B58-BF64-F676CBE9D791}" type="presParOf" srcId="{2315D977-2904-4F25-983A-6C5A0530B8BE}" destId="{E03D8651-CE7E-4EF8-A183-0A3B073EB48C}" srcOrd="1" destOrd="0" presId="urn:microsoft.com/office/officeart/2008/layout/BendingPictureCaptionList"/>
    <dgm:cxn modelId="{3AB9C44B-C299-4368-BACA-589967FF5D99}" type="presParOf" srcId="{71FC7CA0-4A4F-41AE-B188-31474C240770}" destId="{DA2DD075-C19D-4919-B802-EE3D35E4CB12}" srcOrd="9" destOrd="0" presId="urn:microsoft.com/office/officeart/2008/layout/BendingPictureCaptionList"/>
    <dgm:cxn modelId="{840E3DF2-FFA3-47B2-BC3F-5978DACE8845}" type="presParOf" srcId="{71FC7CA0-4A4F-41AE-B188-31474C240770}" destId="{D9ECA9C5-89A9-40CC-857C-756DF2B0DF8A}" srcOrd="10" destOrd="0" presId="urn:microsoft.com/office/officeart/2008/layout/BendingPictureCaptionList"/>
    <dgm:cxn modelId="{46875476-922F-4BDD-A796-D96D67AE2885}" type="presParOf" srcId="{D9ECA9C5-89A9-40CC-857C-756DF2B0DF8A}" destId="{A8F059E9-AABD-453A-9CA3-21DCFC46C97F}" srcOrd="0" destOrd="0" presId="urn:microsoft.com/office/officeart/2008/layout/BendingPictureCaptionList"/>
    <dgm:cxn modelId="{5712D201-FC39-4733-8FFA-521D3ABFE0EE}" type="presParOf" srcId="{D9ECA9C5-89A9-40CC-857C-756DF2B0DF8A}" destId="{2C7E8BFA-BB0E-47B1-A5FA-2419DCE9A0F6}"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ED25BA-4B8F-44F3-AD5B-8F97C85507DA}"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A9314A6-67D2-47C8-97F5-04EAF061ABA8}">
      <dgm:prSet phldrT="[Text]"/>
      <dgm:spPr/>
      <dgm:t>
        <a:bodyPr/>
        <a:lstStyle/>
        <a:p>
          <a:r>
            <a:rPr lang="en-US" dirty="0"/>
            <a:t>100% ALL applicable Mandatory Standards</a:t>
          </a:r>
        </a:p>
      </dgm:t>
    </dgm:pt>
    <dgm:pt modelId="{10D30FB3-31AA-433F-BAEE-B37FC1F016BF}" type="parTrans" cxnId="{D1D93653-E754-4BFF-9858-DAAEB7BF544A}">
      <dgm:prSet/>
      <dgm:spPr/>
      <dgm:t>
        <a:bodyPr/>
        <a:lstStyle/>
        <a:p>
          <a:endParaRPr lang="en-US"/>
        </a:p>
      </dgm:t>
    </dgm:pt>
    <dgm:pt modelId="{207876D5-C0E5-4988-A800-297F183CB925}" type="sibTrans" cxnId="{D1D93653-E754-4BFF-9858-DAAEB7BF544A}">
      <dgm:prSet/>
      <dgm:spPr/>
      <dgm:t>
        <a:bodyPr/>
        <a:lstStyle/>
        <a:p>
          <a:endParaRPr lang="en-US"/>
        </a:p>
      </dgm:t>
    </dgm:pt>
    <dgm:pt modelId="{FB9872CF-F811-4037-B969-0CAE562F8526}">
      <dgm:prSet phldrT="[Text]"/>
      <dgm:spPr/>
      <dgm:t>
        <a:bodyPr/>
        <a:lstStyle/>
        <a:p>
          <a:r>
            <a:rPr lang="en-US" dirty="0"/>
            <a:t>50%  or better in Mounted, Interactive Vaulting, Equestrian Skills</a:t>
          </a:r>
        </a:p>
      </dgm:t>
    </dgm:pt>
    <dgm:pt modelId="{5064C2C5-8AAE-4B18-ACB2-05FC66107A12}" type="parTrans" cxnId="{F110D4BB-6366-4866-97B5-43CD9531FF79}">
      <dgm:prSet/>
      <dgm:spPr/>
      <dgm:t>
        <a:bodyPr/>
        <a:lstStyle/>
        <a:p>
          <a:endParaRPr lang="en-US"/>
        </a:p>
      </dgm:t>
    </dgm:pt>
    <dgm:pt modelId="{BD6CE9FC-115F-4950-AB64-5F832510E016}" type="sibTrans" cxnId="{F110D4BB-6366-4866-97B5-43CD9531FF79}">
      <dgm:prSet/>
      <dgm:spPr/>
      <dgm:t>
        <a:bodyPr/>
        <a:lstStyle/>
        <a:p>
          <a:endParaRPr lang="en-US"/>
        </a:p>
      </dgm:t>
    </dgm:pt>
    <dgm:pt modelId="{EEC4A722-2EDD-41BF-9AC4-BC24ED193353}">
      <dgm:prSet phldrT="[Text]" custT="1"/>
      <dgm:spPr/>
      <dgm:t>
        <a:bodyPr/>
        <a:lstStyle/>
        <a:p>
          <a:r>
            <a:rPr lang="en-US" sz="1600" b="1" dirty="0"/>
            <a:t>Passing Score </a:t>
          </a:r>
          <a:r>
            <a:rPr lang="en-US" sz="1600" dirty="0"/>
            <a:t>=</a:t>
          </a:r>
        </a:p>
        <a:p>
          <a:r>
            <a:rPr lang="en-US" sz="1600" dirty="0"/>
            <a:t> Minimum value in each category and 80% or better overall score</a:t>
          </a:r>
        </a:p>
      </dgm:t>
    </dgm:pt>
    <dgm:pt modelId="{A3017DC9-F935-46E7-820D-541E6B2130AF}" type="parTrans" cxnId="{108106E5-7928-4DFF-9430-AB08EDB7E735}">
      <dgm:prSet/>
      <dgm:spPr/>
      <dgm:t>
        <a:bodyPr/>
        <a:lstStyle/>
        <a:p>
          <a:endParaRPr lang="en-US"/>
        </a:p>
      </dgm:t>
    </dgm:pt>
    <dgm:pt modelId="{4FD9F795-1E58-466C-A9EE-178A0BD52B64}" type="sibTrans" cxnId="{108106E5-7928-4DFF-9430-AB08EDB7E735}">
      <dgm:prSet/>
      <dgm:spPr/>
      <dgm:t>
        <a:bodyPr/>
        <a:lstStyle/>
        <a:p>
          <a:endParaRPr lang="en-US"/>
        </a:p>
      </dgm:t>
    </dgm:pt>
    <dgm:pt modelId="{73A877C6-1B2F-4938-8F65-E2713E8A8D4B}">
      <dgm:prSet phldrT="[Text]"/>
      <dgm:spPr/>
      <dgm:t>
        <a:bodyPr/>
        <a:lstStyle/>
        <a:p>
          <a:r>
            <a:rPr lang="en-US" dirty="0"/>
            <a:t>75% or better in Core Driving, MMH</a:t>
          </a:r>
        </a:p>
      </dgm:t>
    </dgm:pt>
    <dgm:pt modelId="{5B2E4444-9CC1-4C1B-B82B-AE94A6CD8EB5}" type="parTrans" cxnId="{D410EE4B-02EB-46EA-A0E1-1E64D83E5852}">
      <dgm:prSet/>
      <dgm:spPr/>
      <dgm:t>
        <a:bodyPr/>
        <a:lstStyle/>
        <a:p>
          <a:endParaRPr lang="en-US"/>
        </a:p>
      </dgm:t>
    </dgm:pt>
    <dgm:pt modelId="{F3C5827F-A9E7-41E7-AC46-A92FEC79C1C2}" type="sibTrans" cxnId="{D410EE4B-02EB-46EA-A0E1-1E64D83E5852}">
      <dgm:prSet/>
      <dgm:spPr/>
      <dgm:t>
        <a:bodyPr/>
        <a:lstStyle/>
        <a:p>
          <a:endParaRPr lang="en-US"/>
        </a:p>
      </dgm:t>
    </dgm:pt>
    <dgm:pt modelId="{D8067AB2-6B6D-400B-9FC6-D920FB4A8E5B}" type="pres">
      <dgm:prSet presAssocID="{6FED25BA-4B8F-44F3-AD5B-8F97C85507DA}" presName="Name0" presStyleCnt="0">
        <dgm:presLayoutVars>
          <dgm:dir/>
          <dgm:resizeHandles val="exact"/>
        </dgm:presLayoutVars>
      </dgm:prSet>
      <dgm:spPr/>
    </dgm:pt>
    <dgm:pt modelId="{4236E267-928D-4C4C-A166-C113414828ED}" type="pres">
      <dgm:prSet presAssocID="{6FED25BA-4B8F-44F3-AD5B-8F97C85507DA}" presName="vNodes" presStyleCnt="0"/>
      <dgm:spPr/>
    </dgm:pt>
    <dgm:pt modelId="{FF8E49E5-40AB-4244-BA5A-351F2F43123D}" type="pres">
      <dgm:prSet presAssocID="{2A9314A6-67D2-47C8-97F5-04EAF061ABA8}" presName="node" presStyleLbl="node1" presStyleIdx="0" presStyleCnt="4">
        <dgm:presLayoutVars>
          <dgm:bulletEnabled val="1"/>
        </dgm:presLayoutVars>
      </dgm:prSet>
      <dgm:spPr/>
    </dgm:pt>
    <dgm:pt modelId="{6E88D9EC-F38B-49CD-87EB-F65CDB5D91A2}" type="pres">
      <dgm:prSet presAssocID="{207876D5-C0E5-4988-A800-297F183CB925}" presName="spacerT" presStyleCnt="0"/>
      <dgm:spPr/>
    </dgm:pt>
    <dgm:pt modelId="{C4905728-6F8F-4EA4-9773-38A9C93662B4}" type="pres">
      <dgm:prSet presAssocID="{207876D5-C0E5-4988-A800-297F183CB925}" presName="sibTrans" presStyleLbl="sibTrans2D1" presStyleIdx="0" presStyleCnt="3"/>
      <dgm:spPr/>
    </dgm:pt>
    <dgm:pt modelId="{0EE7522F-6273-4E70-9051-1A6C547A4284}" type="pres">
      <dgm:prSet presAssocID="{207876D5-C0E5-4988-A800-297F183CB925}" presName="spacerB" presStyleCnt="0"/>
      <dgm:spPr/>
    </dgm:pt>
    <dgm:pt modelId="{151EF5BA-D823-4998-A9DA-3B462A7484FF}" type="pres">
      <dgm:prSet presAssocID="{FB9872CF-F811-4037-B969-0CAE562F8526}" presName="node" presStyleLbl="node1" presStyleIdx="1" presStyleCnt="4">
        <dgm:presLayoutVars>
          <dgm:bulletEnabled val="1"/>
        </dgm:presLayoutVars>
      </dgm:prSet>
      <dgm:spPr/>
    </dgm:pt>
    <dgm:pt modelId="{A8B3969E-B081-42CC-9574-12A14E0DA903}" type="pres">
      <dgm:prSet presAssocID="{BD6CE9FC-115F-4950-AB64-5F832510E016}" presName="spacerT" presStyleCnt="0"/>
      <dgm:spPr/>
    </dgm:pt>
    <dgm:pt modelId="{8AEFDE84-9077-4519-8E3C-99848C4033C4}" type="pres">
      <dgm:prSet presAssocID="{BD6CE9FC-115F-4950-AB64-5F832510E016}" presName="sibTrans" presStyleLbl="sibTrans2D1" presStyleIdx="1" presStyleCnt="3"/>
      <dgm:spPr/>
    </dgm:pt>
    <dgm:pt modelId="{E85F865A-659A-43C4-ACA1-536953B7D04D}" type="pres">
      <dgm:prSet presAssocID="{BD6CE9FC-115F-4950-AB64-5F832510E016}" presName="spacerB" presStyleCnt="0"/>
      <dgm:spPr/>
    </dgm:pt>
    <dgm:pt modelId="{4B78DC47-EF10-4F50-A448-4B97D6352B98}" type="pres">
      <dgm:prSet presAssocID="{73A877C6-1B2F-4938-8F65-E2713E8A8D4B}" presName="node" presStyleLbl="node1" presStyleIdx="2" presStyleCnt="4">
        <dgm:presLayoutVars>
          <dgm:bulletEnabled val="1"/>
        </dgm:presLayoutVars>
      </dgm:prSet>
      <dgm:spPr/>
    </dgm:pt>
    <dgm:pt modelId="{9AF7B98E-C8F0-417D-808D-A8F4005533FB}" type="pres">
      <dgm:prSet presAssocID="{6FED25BA-4B8F-44F3-AD5B-8F97C85507DA}" presName="sibTransLast" presStyleLbl="sibTrans2D1" presStyleIdx="2" presStyleCnt="3"/>
      <dgm:spPr/>
    </dgm:pt>
    <dgm:pt modelId="{47211E3A-260F-4772-8560-D343CA1A4B8F}" type="pres">
      <dgm:prSet presAssocID="{6FED25BA-4B8F-44F3-AD5B-8F97C85507DA}" presName="connectorText" presStyleLbl="sibTrans2D1" presStyleIdx="2" presStyleCnt="3"/>
      <dgm:spPr/>
    </dgm:pt>
    <dgm:pt modelId="{8CE299AC-1595-4BED-A837-9BA8B740F912}" type="pres">
      <dgm:prSet presAssocID="{6FED25BA-4B8F-44F3-AD5B-8F97C85507DA}" presName="lastNode" presStyleLbl="node1" presStyleIdx="3" presStyleCnt="4">
        <dgm:presLayoutVars>
          <dgm:bulletEnabled val="1"/>
        </dgm:presLayoutVars>
      </dgm:prSet>
      <dgm:spPr/>
    </dgm:pt>
  </dgm:ptLst>
  <dgm:cxnLst>
    <dgm:cxn modelId="{E974BE16-D54C-4F49-A0E2-0C36A5EA44EF}" type="presOf" srcId="{EEC4A722-2EDD-41BF-9AC4-BC24ED193353}" destId="{8CE299AC-1595-4BED-A837-9BA8B740F912}" srcOrd="0" destOrd="0" presId="urn:microsoft.com/office/officeart/2005/8/layout/equation2"/>
    <dgm:cxn modelId="{B1F6A65E-2796-45D1-A963-ADBA7BF66404}" type="presOf" srcId="{BD6CE9FC-115F-4950-AB64-5F832510E016}" destId="{8AEFDE84-9077-4519-8E3C-99848C4033C4}" srcOrd="0" destOrd="0" presId="urn:microsoft.com/office/officeart/2005/8/layout/equation2"/>
    <dgm:cxn modelId="{AA319D41-EFB2-44CF-8646-9A153C2A4112}" type="presOf" srcId="{6FED25BA-4B8F-44F3-AD5B-8F97C85507DA}" destId="{D8067AB2-6B6D-400B-9FC6-D920FB4A8E5B}" srcOrd="0" destOrd="0" presId="urn:microsoft.com/office/officeart/2005/8/layout/equation2"/>
    <dgm:cxn modelId="{16DF3E46-33BD-44D6-B6E6-3165E0891866}" type="presOf" srcId="{F3C5827F-A9E7-41E7-AC46-A92FEC79C1C2}" destId="{47211E3A-260F-4772-8560-D343CA1A4B8F}" srcOrd="1" destOrd="0" presId="urn:microsoft.com/office/officeart/2005/8/layout/equation2"/>
    <dgm:cxn modelId="{D410EE4B-02EB-46EA-A0E1-1E64D83E5852}" srcId="{6FED25BA-4B8F-44F3-AD5B-8F97C85507DA}" destId="{73A877C6-1B2F-4938-8F65-E2713E8A8D4B}" srcOrd="2" destOrd="0" parTransId="{5B2E4444-9CC1-4C1B-B82B-AE94A6CD8EB5}" sibTransId="{F3C5827F-A9E7-41E7-AC46-A92FEC79C1C2}"/>
    <dgm:cxn modelId="{D1D93653-E754-4BFF-9858-DAAEB7BF544A}" srcId="{6FED25BA-4B8F-44F3-AD5B-8F97C85507DA}" destId="{2A9314A6-67D2-47C8-97F5-04EAF061ABA8}" srcOrd="0" destOrd="0" parTransId="{10D30FB3-31AA-433F-BAEE-B37FC1F016BF}" sibTransId="{207876D5-C0E5-4988-A800-297F183CB925}"/>
    <dgm:cxn modelId="{433E9383-14F7-4137-A719-FCD921196EDD}" type="presOf" srcId="{73A877C6-1B2F-4938-8F65-E2713E8A8D4B}" destId="{4B78DC47-EF10-4F50-A448-4B97D6352B98}" srcOrd="0" destOrd="0" presId="urn:microsoft.com/office/officeart/2005/8/layout/equation2"/>
    <dgm:cxn modelId="{F110D4BB-6366-4866-97B5-43CD9531FF79}" srcId="{6FED25BA-4B8F-44F3-AD5B-8F97C85507DA}" destId="{FB9872CF-F811-4037-B969-0CAE562F8526}" srcOrd="1" destOrd="0" parTransId="{5064C2C5-8AAE-4B18-ACB2-05FC66107A12}" sibTransId="{BD6CE9FC-115F-4950-AB64-5F832510E016}"/>
    <dgm:cxn modelId="{175122BE-B11C-49EA-928A-0F1FB255FB56}" type="presOf" srcId="{2A9314A6-67D2-47C8-97F5-04EAF061ABA8}" destId="{FF8E49E5-40AB-4244-BA5A-351F2F43123D}" srcOrd="0" destOrd="0" presId="urn:microsoft.com/office/officeart/2005/8/layout/equation2"/>
    <dgm:cxn modelId="{804F42D9-D508-4234-99E9-5EA7510FAB8B}" type="presOf" srcId="{207876D5-C0E5-4988-A800-297F183CB925}" destId="{C4905728-6F8F-4EA4-9773-38A9C93662B4}" srcOrd="0" destOrd="0" presId="urn:microsoft.com/office/officeart/2005/8/layout/equation2"/>
    <dgm:cxn modelId="{108106E5-7928-4DFF-9430-AB08EDB7E735}" srcId="{6FED25BA-4B8F-44F3-AD5B-8F97C85507DA}" destId="{EEC4A722-2EDD-41BF-9AC4-BC24ED193353}" srcOrd="3" destOrd="0" parTransId="{A3017DC9-F935-46E7-820D-541E6B2130AF}" sibTransId="{4FD9F795-1E58-466C-A9EE-178A0BD52B64}"/>
    <dgm:cxn modelId="{370508F2-6B8E-409D-AE5D-2D396A2746E2}" type="presOf" srcId="{F3C5827F-A9E7-41E7-AC46-A92FEC79C1C2}" destId="{9AF7B98E-C8F0-417D-808D-A8F4005533FB}" srcOrd="0" destOrd="0" presId="urn:microsoft.com/office/officeart/2005/8/layout/equation2"/>
    <dgm:cxn modelId="{E8090EFA-3D10-41AE-9F02-6EA0F76D1891}" type="presOf" srcId="{FB9872CF-F811-4037-B969-0CAE562F8526}" destId="{151EF5BA-D823-4998-A9DA-3B462A7484FF}" srcOrd="0" destOrd="0" presId="urn:microsoft.com/office/officeart/2005/8/layout/equation2"/>
    <dgm:cxn modelId="{7441FBE9-4E2A-4A8D-977C-C01E6F7D87AB}" type="presParOf" srcId="{D8067AB2-6B6D-400B-9FC6-D920FB4A8E5B}" destId="{4236E267-928D-4C4C-A166-C113414828ED}" srcOrd="0" destOrd="0" presId="urn:microsoft.com/office/officeart/2005/8/layout/equation2"/>
    <dgm:cxn modelId="{276316C7-0582-4DBA-A9CD-F03DF8917951}" type="presParOf" srcId="{4236E267-928D-4C4C-A166-C113414828ED}" destId="{FF8E49E5-40AB-4244-BA5A-351F2F43123D}" srcOrd="0" destOrd="0" presId="urn:microsoft.com/office/officeart/2005/8/layout/equation2"/>
    <dgm:cxn modelId="{764963CA-C401-4EE8-B4DE-B59D8A3A2FC8}" type="presParOf" srcId="{4236E267-928D-4C4C-A166-C113414828ED}" destId="{6E88D9EC-F38B-49CD-87EB-F65CDB5D91A2}" srcOrd="1" destOrd="0" presId="urn:microsoft.com/office/officeart/2005/8/layout/equation2"/>
    <dgm:cxn modelId="{865DA326-2768-491F-97E1-EDDEFB521A0B}" type="presParOf" srcId="{4236E267-928D-4C4C-A166-C113414828ED}" destId="{C4905728-6F8F-4EA4-9773-38A9C93662B4}" srcOrd="2" destOrd="0" presId="urn:microsoft.com/office/officeart/2005/8/layout/equation2"/>
    <dgm:cxn modelId="{985A0104-FFA4-4314-AA3A-FFCE80952C28}" type="presParOf" srcId="{4236E267-928D-4C4C-A166-C113414828ED}" destId="{0EE7522F-6273-4E70-9051-1A6C547A4284}" srcOrd="3" destOrd="0" presId="urn:microsoft.com/office/officeart/2005/8/layout/equation2"/>
    <dgm:cxn modelId="{A977FB9D-54AB-4074-96E4-C88A453427F2}" type="presParOf" srcId="{4236E267-928D-4C4C-A166-C113414828ED}" destId="{151EF5BA-D823-4998-A9DA-3B462A7484FF}" srcOrd="4" destOrd="0" presId="urn:microsoft.com/office/officeart/2005/8/layout/equation2"/>
    <dgm:cxn modelId="{3B619720-930E-4BDC-B869-5E8436A8A291}" type="presParOf" srcId="{4236E267-928D-4C4C-A166-C113414828ED}" destId="{A8B3969E-B081-42CC-9574-12A14E0DA903}" srcOrd="5" destOrd="0" presId="urn:microsoft.com/office/officeart/2005/8/layout/equation2"/>
    <dgm:cxn modelId="{5B1D9846-81C8-4FFE-9F5C-7A8AFE7C8962}" type="presParOf" srcId="{4236E267-928D-4C4C-A166-C113414828ED}" destId="{8AEFDE84-9077-4519-8E3C-99848C4033C4}" srcOrd="6" destOrd="0" presId="urn:microsoft.com/office/officeart/2005/8/layout/equation2"/>
    <dgm:cxn modelId="{C00BA454-DCF7-4769-9DAC-E73B93559F87}" type="presParOf" srcId="{4236E267-928D-4C4C-A166-C113414828ED}" destId="{E85F865A-659A-43C4-ACA1-536953B7D04D}" srcOrd="7" destOrd="0" presId="urn:microsoft.com/office/officeart/2005/8/layout/equation2"/>
    <dgm:cxn modelId="{B939579F-4D1F-4BEA-B167-75FF5B2C83E4}" type="presParOf" srcId="{4236E267-928D-4C4C-A166-C113414828ED}" destId="{4B78DC47-EF10-4F50-A448-4B97D6352B98}" srcOrd="8" destOrd="0" presId="urn:microsoft.com/office/officeart/2005/8/layout/equation2"/>
    <dgm:cxn modelId="{F05B254E-B4FC-4ABF-94DC-FC22AFD02C5E}" type="presParOf" srcId="{D8067AB2-6B6D-400B-9FC6-D920FB4A8E5B}" destId="{9AF7B98E-C8F0-417D-808D-A8F4005533FB}" srcOrd="1" destOrd="0" presId="urn:microsoft.com/office/officeart/2005/8/layout/equation2"/>
    <dgm:cxn modelId="{4FEB4F76-D503-45F6-916B-6F6EA46B5B6C}" type="presParOf" srcId="{9AF7B98E-C8F0-417D-808D-A8F4005533FB}" destId="{47211E3A-260F-4772-8560-D343CA1A4B8F}" srcOrd="0" destOrd="0" presId="urn:microsoft.com/office/officeart/2005/8/layout/equation2"/>
    <dgm:cxn modelId="{9AB5110F-4FF2-4B8A-A7B1-16988B50B008}" type="presParOf" srcId="{D8067AB2-6B6D-400B-9FC6-D920FB4A8E5B}" destId="{8CE299AC-1595-4BED-A837-9BA8B740F91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5B990-204D-4C9E-8CEB-B118FC038F24}">
      <dsp:nvSpPr>
        <dsp:cNvPr id="0" name=""/>
        <dsp:cNvSpPr/>
      </dsp:nvSpPr>
      <dsp:spPr>
        <a:xfrm>
          <a:off x="0" y="652553"/>
          <a:ext cx="2694476" cy="215558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1000" b="-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7E311-8B31-488C-B4FC-27F45F4B1474}">
      <dsp:nvSpPr>
        <dsp:cNvPr id="0" name=""/>
        <dsp:cNvSpPr/>
      </dsp:nvSpPr>
      <dsp:spPr>
        <a:xfrm>
          <a:off x="242502" y="2592576"/>
          <a:ext cx="2398083" cy="754453"/>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Attention to Detail</a:t>
          </a:r>
        </a:p>
      </dsp:txBody>
      <dsp:txXfrm>
        <a:off x="242502" y="2592576"/>
        <a:ext cx="2398083" cy="754453"/>
      </dsp:txXfrm>
    </dsp:sp>
    <dsp:sp modelId="{2FFBA74A-1AF1-4458-83D3-F900117EC6D8}">
      <dsp:nvSpPr>
        <dsp:cNvPr id="0" name=""/>
        <dsp:cNvSpPr/>
      </dsp:nvSpPr>
      <dsp:spPr>
        <a:xfrm>
          <a:off x="2963923" y="652553"/>
          <a:ext cx="2694476" cy="215558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4B7147-5359-4448-8248-A16779AFBCA6}">
      <dsp:nvSpPr>
        <dsp:cNvPr id="0" name=""/>
        <dsp:cNvSpPr/>
      </dsp:nvSpPr>
      <dsp:spPr>
        <a:xfrm>
          <a:off x="3206426" y="2592576"/>
          <a:ext cx="2398083" cy="754453"/>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Specialties</a:t>
          </a:r>
        </a:p>
      </dsp:txBody>
      <dsp:txXfrm>
        <a:off x="3206426" y="2592576"/>
        <a:ext cx="2398083" cy="754453"/>
      </dsp:txXfrm>
    </dsp:sp>
    <dsp:sp modelId="{79CE2847-AAC9-47C4-9400-9148F4CEE422}">
      <dsp:nvSpPr>
        <dsp:cNvPr id="0" name=""/>
        <dsp:cNvSpPr/>
      </dsp:nvSpPr>
      <dsp:spPr>
        <a:xfrm>
          <a:off x="5927847" y="652553"/>
          <a:ext cx="2694476" cy="215558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2A8AC-454B-4E29-828E-3D5AB9F1AFF6}">
      <dsp:nvSpPr>
        <dsp:cNvPr id="0" name=""/>
        <dsp:cNvSpPr/>
      </dsp:nvSpPr>
      <dsp:spPr>
        <a:xfrm>
          <a:off x="6170350" y="2592576"/>
          <a:ext cx="2398083" cy="754453"/>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Policies &amp; Procedures</a:t>
          </a:r>
        </a:p>
      </dsp:txBody>
      <dsp:txXfrm>
        <a:off x="6170350" y="2592576"/>
        <a:ext cx="2398083" cy="754453"/>
      </dsp:txXfrm>
    </dsp:sp>
    <dsp:sp modelId="{6F6C94CD-E800-449D-8DF9-6E511FE8A9FF}">
      <dsp:nvSpPr>
        <dsp:cNvPr id="0" name=""/>
        <dsp:cNvSpPr/>
      </dsp:nvSpPr>
      <dsp:spPr>
        <a:xfrm>
          <a:off x="0" y="3616477"/>
          <a:ext cx="2694476" cy="2155580"/>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4000" b="-4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0B851-1A80-41D9-BC79-1E25712E6A35}">
      <dsp:nvSpPr>
        <dsp:cNvPr id="0" name=""/>
        <dsp:cNvSpPr/>
      </dsp:nvSpPr>
      <dsp:spPr>
        <a:xfrm>
          <a:off x="242502" y="5556500"/>
          <a:ext cx="2398083" cy="754453"/>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Update Information</a:t>
          </a:r>
        </a:p>
      </dsp:txBody>
      <dsp:txXfrm>
        <a:off x="242502" y="5556500"/>
        <a:ext cx="2398083" cy="754453"/>
      </dsp:txXfrm>
    </dsp:sp>
    <dsp:sp modelId="{0711FA9A-6875-4303-B1E8-1DF3828FB06B}">
      <dsp:nvSpPr>
        <dsp:cNvPr id="0" name=""/>
        <dsp:cNvSpPr/>
      </dsp:nvSpPr>
      <dsp:spPr>
        <a:xfrm>
          <a:off x="2963923" y="3616477"/>
          <a:ext cx="2694476" cy="215558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D8651-CE7E-4EF8-A183-0A3B073EB48C}">
      <dsp:nvSpPr>
        <dsp:cNvPr id="0" name=""/>
        <dsp:cNvSpPr/>
      </dsp:nvSpPr>
      <dsp:spPr>
        <a:xfrm>
          <a:off x="3206426" y="5556500"/>
          <a:ext cx="2398083" cy="754453"/>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Emergency Procedures</a:t>
          </a:r>
        </a:p>
      </dsp:txBody>
      <dsp:txXfrm>
        <a:off x="3206426" y="5556500"/>
        <a:ext cx="2398083" cy="754453"/>
      </dsp:txXfrm>
    </dsp:sp>
    <dsp:sp modelId="{A8F059E9-AABD-453A-9CA3-21DCFC46C97F}">
      <dsp:nvSpPr>
        <dsp:cNvPr id="0" name=""/>
        <dsp:cNvSpPr/>
      </dsp:nvSpPr>
      <dsp:spPr>
        <a:xfrm>
          <a:off x="5927847" y="3616477"/>
          <a:ext cx="2694476" cy="2155580"/>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31000" b="-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7E8BFA-BB0E-47B1-A5FA-2419DCE9A0F6}">
      <dsp:nvSpPr>
        <dsp:cNvPr id="0" name=""/>
        <dsp:cNvSpPr/>
      </dsp:nvSpPr>
      <dsp:spPr>
        <a:xfrm>
          <a:off x="6170350" y="5556500"/>
          <a:ext cx="2398083" cy="754453"/>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Written Records</a:t>
          </a:r>
        </a:p>
      </dsp:txBody>
      <dsp:txXfrm>
        <a:off x="6170350" y="5556500"/>
        <a:ext cx="2398083" cy="754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E49E5-40AB-4244-BA5A-351F2F43123D}">
      <dsp:nvSpPr>
        <dsp:cNvPr id="0" name=""/>
        <dsp:cNvSpPr/>
      </dsp:nvSpPr>
      <dsp:spPr>
        <a:xfrm>
          <a:off x="1560758" y="2961"/>
          <a:ext cx="1466416" cy="14664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100% ALL applicable Mandatory Standards</a:t>
          </a:r>
        </a:p>
      </dsp:txBody>
      <dsp:txXfrm>
        <a:off x="1775510" y="217713"/>
        <a:ext cx="1036912" cy="1036912"/>
      </dsp:txXfrm>
    </dsp:sp>
    <dsp:sp modelId="{C4905728-6F8F-4EA4-9773-38A9C93662B4}">
      <dsp:nvSpPr>
        <dsp:cNvPr id="0" name=""/>
        <dsp:cNvSpPr/>
      </dsp:nvSpPr>
      <dsp:spPr>
        <a:xfrm>
          <a:off x="1868706" y="1588451"/>
          <a:ext cx="850521" cy="85052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981443" y="1913690"/>
        <a:ext cx="625047" cy="200043"/>
      </dsp:txXfrm>
    </dsp:sp>
    <dsp:sp modelId="{151EF5BA-D823-4998-A9DA-3B462A7484FF}">
      <dsp:nvSpPr>
        <dsp:cNvPr id="0" name=""/>
        <dsp:cNvSpPr/>
      </dsp:nvSpPr>
      <dsp:spPr>
        <a:xfrm>
          <a:off x="1560758" y="2558045"/>
          <a:ext cx="1466416" cy="14664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50%  or better in Mounted, Interactive Vaulting, Equestrian Skills</a:t>
          </a:r>
        </a:p>
      </dsp:txBody>
      <dsp:txXfrm>
        <a:off x="1775510" y="2772797"/>
        <a:ext cx="1036912" cy="1036912"/>
      </dsp:txXfrm>
    </dsp:sp>
    <dsp:sp modelId="{8AEFDE84-9077-4519-8E3C-99848C4033C4}">
      <dsp:nvSpPr>
        <dsp:cNvPr id="0" name=""/>
        <dsp:cNvSpPr/>
      </dsp:nvSpPr>
      <dsp:spPr>
        <a:xfrm>
          <a:off x="1868706" y="4143534"/>
          <a:ext cx="850521" cy="85052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981443" y="4468773"/>
        <a:ext cx="625047" cy="200043"/>
      </dsp:txXfrm>
    </dsp:sp>
    <dsp:sp modelId="{4B78DC47-EF10-4F50-A448-4B97D6352B98}">
      <dsp:nvSpPr>
        <dsp:cNvPr id="0" name=""/>
        <dsp:cNvSpPr/>
      </dsp:nvSpPr>
      <dsp:spPr>
        <a:xfrm>
          <a:off x="1560758" y="5113128"/>
          <a:ext cx="1466416" cy="14664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75% or better in Core Driving, MMH</a:t>
          </a:r>
        </a:p>
      </dsp:txBody>
      <dsp:txXfrm>
        <a:off x="1775510" y="5327880"/>
        <a:ext cx="1036912" cy="1036912"/>
      </dsp:txXfrm>
    </dsp:sp>
    <dsp:sp modelId="{9AF7B98E-C8F0-417D-808D-A8F4005533FB}">
      <dsp:nvSpPr>
        <dsp:cNvPr id="0" name=""/>
        <dsp:cNvSpPr/>
      </dsp:nvSpPr>
      <dsp:spPr>
        <a:xfrm>
          <a:off x="3247137" y="3018500"/>
          <a:ext cx="466320" cy="5455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247137" y="3127601"/>
        <a:ext cx="326424" cy="327304"/>
      </dsp:txXfrm>
    </dsp:sp>
    <dsp:sp modelId="{8CE299AC-1595-4BED-A837-9BA8B740F912}">
      <dsp:nvSpPr>
        <dsp:cNvPr id="0" name=""/>
        <dsp:cNvSpPr/>
      </dsp:nvSpPr>
      <dsp:spPr>
        <a:xfrm>
          <a:off x="3907024" y="1824837"/>
          <a:ext cx="2932832" cy="29328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Passing Score </a:t>
          </a:r>
          <a:r>
            <a:rPr lang="en-US" sz="1600" kern="1200" dirty="0"/>
            <a:t>=</a:t>
          </a:r>
        </a:p>
        <a:p>
          <a:pPr marL="0" lvl="0" indent="0" algn="ctr" defTabSz="711200">
            <a:lnSpc>
              <a:spcPct val="90000"/>
            </a:lnSpc>
            <a:spcBef>
              <a:spcPct val="0"/>
            </a:spcBef>
            <a:spcAft>
              <a:spcPct val="35000"/>
            </a:spcAft>
            <a:buNone/>
          </a:pPr>
          <a:r>
            <a:rPr lang="en-US" sz="1600" kern="1200" dirty="0"/>
            <a:t> Minimum value in each category and 80% or better overall score</a:t>
          </a:r>
        </a:p>
      </dsp:txBody>
      <dsp:txXfrm>
        <a:off x="4336527" y="2254340"/>
        <a:ext cx="2073826" cy="207382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1BF7DD-EFE9-4B66-B3FB-2C50CAEE8741}" type="datetimeFigureOut">
              <a:rPr lang="en-US" smtClean="0"/>
              <a:t>8/2/2018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4D9308-0961-4408-8092-2FEC77F34955}" type="slidenum">
              <a:rPr lang="en-US" smtClean="0"/>
              <a:t>‹#›</a:t>
            </a:fld>
            <a:endParaRPr lang="en-US"/>
          </a:p>
        </p:txBody>
      </p:sp>
    </p:spTree>
    <p:extLst>
      <p:ext uri="{BB962C8B-B14F-4D97-AF65-F5344CB8AC3E}">
        <p14:creationId xmlns:p14="http://schemas.microsoft.com/office/powerpoint/2010/main" val="422291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athintl.org/path-intl-conferen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athintl.org/path-intl-membership/my-path-intl-membership/standards-manua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7500" lnSpcReduction="20000"/>
          </a:bodyPr>
          <a:lstStyle/>
          <a:p>
            <a:r>
              <a:rPr lang="en-US" dirty="0"/>
              <a:t>Congratulations on you</a:t>
            </a:r>
            <a:r>
              <a:rPr lang="en-US" baseline="0" dirty="0"/>
              <a:t> and your program pursuing PATH Intl. Premier Accredited Center Status!</a:t>
            </a:r>
          </a:p>
          <a:p>
            <a:endParaRPr lang="en-US" sz="1200" b="0" i="0" kern="1200" dirty="0">
              <a:solidFill>
                <a:schemeClr val="tx1"/>
              </a:solidFill>
              <a:effectLst/>
              <a:latin typeface="+mn-lt"/>
              <a:ea typeface="+mn-ea"/>
              <a:cs typeface="+mn-cs"/>
            </a:endParaRPr>
          </a:p>
          <a:p>
            <a:r>
              <a:rPr lang="en-US" dirty="0"/>
              <a:t>The purpose of the PATH Intl. Premier Accredited Center (PAC) program is to provide a process of evaluation that recognizes that a center’s program meets basic standards for health and safety and so promotes the well-being of all participants and equines. </a:t>
            </a:r>
          </a:p>
          <a:p>
            <a:endParaRPr lang="en-US" dirty="0"/>
          </a:p>
          <a:p>
            <a:r>
              <a:rPr lang="en-US" b="1" dirty="0"/>
              <a:t>Rationale and Philosophy </a:t>
            </a:r>
          </a:p>
          <a:p>
            <a:r>
              <a:rPr lang="en-US" dirty="0"/>
              <a:t>Accreditation is a voluntary membership-driven process. Accreditation focuses on education and evaluation of a center’s program(s) using standards that are developed and approved by the membership and that are considered basic to equine-assisted activities and therapies. Standards are written in an objective manner to assure consistent interpretation by centers and consistent evaluation by trained site visitors. The standards are reviewed regularly and updated by the PATH Intl. Program and Standards Oversight Committee and Accreditation Sub-Committee as needed. </a:t>
            </a:r>
          </a:p>
          <a:p>
            <a:endParaRPr lang="en-US" dirty="0"/>
          </a:p>
          <a:p>
            <a:r>
              <a:rPr lang="en-US" dirty="0"/>
              <a:t>As you have learned throughout</a:t>
            </a:r>
            <a:r>
              <a:rPr lang="en-US" baseline="0" dirty="0"/>
              <a:t> this course</a:t>
            </a:r>
            <a:r>
              <a:rPr lang="en-US" dirty="0"/>
              <a:t>, PATH Intl. standards identify practices considered basic to safe, quality equine-assisted activities and therapies. Standards, however, do not require that all programs look alike. The accreditation program serves a broad range of centers that may vary widely in type, history, size and budget. </a:t>
            </a:r>
          </a:p>
          <a:p>
            <a:endParaRPr lang="en-US" dirty="0"/>
          </a:p>
          <a:p>
            <a:r>
              <a:rPr lang="en-US" dirty="0"/>
              <a:t>As a benefit of accreditation, PATH Intl. Premier Accredited Centers may use the PATH Intl. Premier Accredited Center logo. This logo, which is a registered trademark, represents to the public that the center has met the criteria for accreditation. It is not appropriate for centers to advertise or imply that accreditation has been applied for or earned until written notification has been received from PATH Intl. </a:t>
            </a:r>
          </a:p>
          <a:p>
            <a:endParaRPr lang="en-US" dirty="0"/>
          </a:p>
          <a:p>
            <a:r>
              <a:rPr lang="en-US" b="1" dirty="0"/>
              <a:t>Objectives </a:t>
            </a:r>
          </a:p>
          <a:p>
            <a:r>
              <a:rPr lang="en-US" dirty="0"/>
              <a:t>The PATH Intl. Premier Accredited Center program: </a:t>
            </a:r>
          </a:p>
          <a:p>
            <a:r>
              <a:rPr lang="en-US" dirty="0"/>
              <a:t>• establishes the international standards for equine-assisted activities and therapies used by centers for planning and implementing services; </a:t>
            </a:r>
          </a:p>
          <a:p>
            <a:r>
              <a:rPr lang="en-US" dirty="0"/>
              <a:t>• provides a formal means for accreditation and continuing self-evaluation; </a:t>
            </a:r>
          </a:p>
          <a:p>
            <a:r>
              <a:rPr lang="en-US" dirty="0"/>
              <a:t>• provides resources to help centers become accredited; </a:t>
            </a:r>
          </a:p>
          <a:p>
            <a:r>
              <a:rPr lang="en-US" dirty="0"/>
              <a:t>• builds public confidence in a center’s ability to provide quality services; and </a:t>
            </a:r>
          </a:p>
          <a:p>
            <a:r>
              <a:rPr lang="en-US" dirty="0"/>
              <a:t>• assists the public in selecting centers that meet established standards and promotes public recognition</a:t>
            </a:r>
            <a:r>
              <a:rPr lang="en-US" baseline="0" dirty="0"/>
              <a:t> of industry standards</a:t>
            </a:r>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289439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D9308-0961-4408-8092-2FEC77F34955}" type="slidenum">
              <a:rPr lang="en-US" smtClean="0"/>
              <a:t>10</a:t>
            </a:fld>
            <a:endParaRPr lang="en-US"/>
          </a:p>
        </p:txBody>
      </p:sp>
    </p:spTree>
    <p:extLst>
      <p:ext uri="{BB962C8B-B14F-4D97-AF65-F5344CB8AC3E}">
        <p14:creationId xmlns:p14="http://schemas.microsoft.com/office/powerpoint/2010/main" val="3806064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a:t>https://www.pathintl.org/path-intl-centers/path-intl-centers/start-path-intl-center#becomecenter</a:t>
            </a:r>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11</a:t>
            </a:fld>
            <a:endParaRPr lang="en-US">
              <a:solidFill>
                <a:prstClr val="black"/>
              </a:solidFill>
              <a:latin typeface="Calibri"/>
            </a:endParaRPr>
          </a:p>
        </p:txBody>
      </p:sp>
    </p:spTree>
    <p:extLst>
      <p:ext uri="{BB962C8B-B14F-4D97-AF65-F5344CB8AC3E}">
        <p14:creationId xmlns:p14="http://schemas.microsoft.com/office/powerpoint/2010/main" val="35497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a:t>https://www.pathintl.org/path-intl-centers/path-intl-centers/start-path-intl-center#becomecenter</a:t>
            </a:r>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12</a:t>
            </a:fld>
            <a:endParaRPr lang="en-US">
              <a:solidFill>
                <a:prstClr val="black"/>
              </a:solidFill>
              <a:latin typeface="Calibri"/>
            </a:endParaRPr>
          </a:p>
        </p:txBody>
      </p:sp>
    </p:spTree>
    <p:extLst>
      <p:ext uri="{BB962C8B-B14F-4D97-AF65-F5344CB8AC3E}">
        <p14:creationId xmlns:p14="http://schemas.microsoft.com/office/powerpoint/2010/main" val="3611239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13</a:t>
            </a:fld>
            <a:endParaRPr lang="en-US">
              <a:solidFill>
                <a:prstClr val="black"/>
              </a:solidFill>
              <a:latin typeface="Calibri"/>
            </a:endParaRPr>
          </a:p>
        </p:txBody>
      </p:sp>
    </p:spTree>
    <p:extLst>
      <p:ext uri="{BB962C8B-B14F-4D97-AF65-F5344CB8AC3E}">
        <p14:creationId xmlns:p14="http://schemas.microsoft.com/office/powerpoint/2010/main" val="2874186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0000" lnSpcReduction="20000"/>
          </a:bodyPr>
          <a:lstStyle/>
          <a:p>
            <a:pPr marL="0" indent="0">
              <a:buNone/>
            </a:pPr>
            <a:r>
              <a:rPr lang="en-US" b="1" dirty="0"/>
              <a:t>Center Representative</a:t>
            </a:r>
          </a:p>
          <a:p>
            <a:pPr eaLnBrk="1" hangingPunct="1">
              <a:spcBef>
                <a:spcPct val="0"/>
              </a:spcBef>
            </a:pPr>
            <a:endParaRPr lang="en-US" dirty="0"/>
          </a:p>
          <a:p>
            <a:pPr>
              <a:buFont typeface="Wingdings" charset="2"/>
              <a:buNone/>
            </a:pPr>
            <a:r>
              <a:rPr lang="en-US" dirty="0"/>
              <a:t>Centers interested in participating in the PATH Intl. Premier Accredited Center process must designate a person from the center who will lead the center in the accreditation process and be the point of contact for all correspondence regarding accreditation. This person should also assist the center in preparing for the accreditation visit. This person is referred to as the center’s “center representative” and must meet the following requirements: </a:t>
            </a:r>
          </a:p>
          <a:p>
            <a:pPr>
              <a:buFont typeface="Wingdings" charset="2"/>
              <a:buChar char="q"/>
            </a:pPr>
            <a:endParaRPr lang="en-US" dirty="0"/>
          </a:p>
          <a:p>
            <a:pPr lvl="1">
              <a:buFont typeface="Wingdings" charset="2"/>
              <a:buChar char="q"/>
            </a:pPr>
            <a:r>
              <a:rPr lang="en-US" sz="2100" dirty="0"/>
              <a:t> The PATH Intl. individual member chosen by the PATH Intl. center, to lead the accreditation process</a:t>
            </a:r>
          </a:p>
          <a:p>
            <a:pPr lvl="1">
              <a:buFont typeface="Wingdings" charset="2"/>
              <a:buChar char="q"/>
            </a:pPr>
            <a:r>
              <a:rPr lang="en-US" sz="2100" dirty="0"/>
              <a:t> Be the point of contact for all accreditation correspondence</a:t>
            </a:r>
          </a:p>
          <a:p>
            <a:pPr lvl="1">
              <a:buFont typeface="Wingdings" charset="2"/>
              <a:buChar char="q"/>
            </a:pPr>
            <a:r>
              <a:rPr lang="en-US" sz="2100" dirty="0"/>
              <a:t> Completes Center Self-Assessment Form</a:t>
            </a:r>
          </a:p>
          <a:p>
            <a:pPr lvl="1">
              <a:buFont typeface="Wingdings" charset="2"/>
              <a:buChar char="q"/>
            </a:pPr>
            <a:r>
              <a:rPr lang="en-US" sz="2100" dirty="0"/>
              <a:t> Center Representative informs PATH Intl. of any mandatory </a:t>
            </a:r>
            <a:br>
              <a:rPr lang="en-US" sz="2100" dirty="0"/>
            </a:br>
            <a:r>
              <a:rPr lang="en-US" sz="2100" dirty="0">
                <a:solidFill>
                  <a:srgbClr val="FF0000"/>
                </a:solidFill>
              </a:rPr>
              <a:t> </a:t>
            </a:r>
            <a:r>
              <a:rPr lang="en-US" sz="2100" dirty="0"/>
              <a:t>standard compliance issues prior to the visit</a:t>
            </a:r>
          </a:p>
          <a:p>
            <a:pPr lvl="1">
              <a:buFont typeface="Wingdings" charset="2"/>
              <a:buChar char="q"/>
            </a:pPr>
            <a:r>
              <a:rPr lang="en-US" sz="2100" dirty="0"/>
              <a:t> Schedules one lesson per activity at all sites (if the center has </a:t>
            </a:r>
            <a:br>
              <a:rPr lang="en-US" sz="2100" dirty="0"/>
            </a:br>
            <a:r>
              <a:rPr lang="en-US" sz="2100" dirty="0"/>
              <a:t> multiple sites) for the day of the visit </a:t>
            </a:r>
          </a:p>
          <a:p>
            <a:pPr lvl="2">
              <a:buFont typeface="Wingdings" charset="2"/>
              <a:buChar char="q"/>
            </a:pPr>
            <a:r>
              <a:rPr lang="en-US" dirty="0"/>
              <a:t> EFP can be a mock session</a:t>
            </a:r>
          </a:p>
          <a:p>
            <a:pPr lvl="1">
              <a:buFont typeface="Wingdings" charset="2"/>
              <a:buChar char="q"/>
            </a:pPr>
            <a:r>
              <a:rPr lang="en-US" sz="2100" dirty="0"/>
              <a:t> Ensures the center is ready for accreditation</a:t>
            </a:r>
          </a:p>
          <a:p>
            <a:pPr lvl="1">
              <a:buFont typeface="Wingdings" charset="2"/>
              <a:buChar char="q"/>
            </a:pPr>
            <a:r>
              <a:rPr lang="en-US" sz="2100" dirty="0"/>
              <a:t> Is present on the day of visit</a:t>
            </a:r>
          </a:p>
          <a:p>
            <a:pPr lvl="1">
              <a:buFont typeface="Wingdings" charset="2"/>
              <a:buChar char="q"/>
            </a:pPr>
            <a:r>
              <a:rPr lang="en-US" sz="2100" dirty="0"/>
              <a:t> Compiles an accreditation notebook (if desired)</a:t>
            </a:r>
          </a:p>
          <a:p>
            <a:pPr>
              <a:buFont typeface="Wingdings" charset="2"/>
              <a:buChar char="q"/>
            </a:pPr>
            <a:endParaRPr lang="en-US" dirty="0"/>
          </a:p>
          <a:p>
            <a:pPr>
              <a:buFont typeface="Wingdings" charset="2"/>
              <a:buNone/>
            </a:pPr>
            <a:r>
              <a:rPr lang="en-US" dirty="0"/>
              <a:t>It may be a good idea for the center to select an alternate center representative. The alternate center representative should be able to step in should there be an unexpected change due to an emergency on the day of the site visit. Any changes of the center representative on or before the day of the visit MUST be submitted to the PATH Intl. office in writing as soon as possible. Faxes and emails are acceptable. </a:t>
            </a:r>
          </a:p>
          <a:p>
            <a:pPr>
              <a:buFont typeface="Wingdings" charset="2"/>
              <a:buChar char="q"/>
            </a:pPr>
            <a:endParaRPr lang="en-US" dirty="0"/>
          </a:p>
          <a:p>
            <a:pPr>
              <a:buFont typeface="Wingdings" charset="2"/>
              <a:buNone/>
            </a:pPr>
            <a:r>
              <a:rPr lang="en-US" dirty="0"/>
              <a:t>*Must meet all the requirements of a center representative.</a:t>
            </a:r>
          </a:p>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14</a:t>
            </a:fld>
            <a:endParaRPr lang="en-US">
              <a:solidFill>
                <a:prstClr val="black"/>
              </a:solidFill>
              <a:latin typeface="Calibri"/>
            </a:endParaRPr>
          </a:p>
        </p:txBody>
      </p:sp>
    </p:spTree>
    <p:extLst>
      <p:ext uri="{BB962C8B-B14F-4D97-AF65-F5344CB8AC3E}">
        <p14:creationId xmlns:p14="http://schemas.microsoft.com/office/powerpoint/2010/main" val="1040198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62500" lnSpcReduction="20000"/>
          </a:bodyPr>
          <a:lstStyle/>
          <a:p>
            <a:pPr marL="0" indent="0">
              <a:buNone/>
            </a:pPr>
            <a:r>
              <a:rPr lang="en-US" b="1" dirty="0"/>
              <a:t>Center Representative</a:t>
            </a:r>
          </a:p>
          <a:p>
            <a:pPr eaLnBrk="1" hangingPunct="1">
              <a:spcBef>
                <a:spcPct val="0"/>
              </a:spcBef>
            </a:pPr>
            <a:endParaRPr lang="en-US" dirty="0"/>
          </a:p>
          <a:p>
            <a:pPr>
              <a:buFont typeface="Wingdings" charset="2"/>
              <a:buNone/>
            </a:pPr>
            <a:r>
              <a:rPr lang="en-US" dirty="0"/>
              <a:t>Centers interested in participating in the PATH Intl. Premier Accredited Center process must designate a person from the center who will lead the center in the accreditation process and be the point of contact for all correspondence regarding accreditation. This person should also assist the center in preparing for the accreditation visit. This person is referred to as the center’s “center representative” and must meet the following requirements: </a:t>
            </a:r>
          </a:p>
          <a:p>
            <a:pPr>
              <a:buFont typeface="Wingdings" charset="2"/>
              <a:buChar char="q"/>
            </a:pPr>
            <a:endParaRPr lang="en-US" dirty="0"/>
          </a:p>
          <a:p>
            <a:pPr lvl="1">
              <a:buFont typeface="Wingdings" charset="2"/>
              <a:buChar char="q"/>
            </a:pPr>
            <a:r>
              <a:rPr lang="en-US" sz="2100" dirty="0"/>
              <a:t> The PATH Intl. individual member chosen by the PATH Intl. center, to lead the accreditation process</a:t>
            </a:r>
          </a:p>
          <a:p>
            <a:pPr lvl="1">
              <a:buFont typeface="Wingdings" charset="2"/>
              <a:buChar char="q"/>
            </a:pPr>
            <a:r>
              <a:rPr lang="en-US" sz="2100" dirty="0"/>
              <a:t> Be the point of contact for all accreditation correspondence</a:t>
            </a:r>
          </a:p>
          <a:p>
            <a:pPr marL="457200" marR="0" lvl="1" indent="0" algn="l" defTabSz="914400" rtl="0" eaLnBrk="1" fontAlgn="auto" latinLnBrk="0" hangingPunct="1">
              <a:lnSpc>
                <a:spcPct val="100000"/>
              </a:lnSpc>
              <a:spcBef>
                <a:spcPts val="0"/>
              </a:spcBef>
              <a:spcAft>
                <a:spcPts val="0"/>
              </a:spcAft>
              <a:buClrTx/>
              <a:buSzTx/>
              <a:buFont typeface="Wingdings" charset="2"/>
              <a:buChar char="q"/>
              <a:tabLst/>
              <a:defRPr/>
            </a:pPr>
            <a:r>
              <a:rPr lang="en-US" sz="2400" dirty="0"/>
              <a:t> Center Representative completes Standards Course </a:t>
            </a:r>
          </a:p>
          <a:p>
            <a:pPr lvl="1">
              <a:buFont typeface="Wingdings" charset="2"/>
              <a:buChar char="q"/>
            </a:pPr>
            <a:r>
              <a:rPr lang="en-US" sz="2100" dirty="0"/>
              <a:t> Completes Center Self-Assessment Form</a:t>
            </a:r>
          </a:p>
          <a:p>
            <a:pPr lvl="1">
              <a:buFont typeface="Wingdings" charset="2"/>
              <a:buChar char="q"/>
            </a:pPr>
            <a:r>
              <a:rPr lang="en-US" sz="2100" dirty="0"/>
              <a:t> Center Representative informs PATH Intl. of any mandatory </a:t>
            </a:r>
            <a:br>
              <a:rPr lang="en-US" sz="2100" dirty="0"/>
            </a:br>
            <a:r>
              <a:rPr lang="en-US" sz="2100" dirty="0">
                <a:solidFill>
                  <a:srgbClr val="FF0000"/>
                </a:solidFill>
              </a:rPr>
              <a:t> </a:t>
            </a:r>
            <a:r>
              <a:rPr lang="en-US" sz="2100" dirty="0"/>
              <a:t>standard compliance issues prior to the visit</a:t>
            </a:r>
          </a:p>
          <a:p>
            <a:pPr lvl="1">
              <a:buFont typeface="Wingdings" charset="2"/>
              <a:buChar char="q"/>
            </a:pPr>
            <a:r>
              <a:rPr lang="en-US" sz="2100" dirty="0"/>
              <a:t> Schedules one lesson per activity at all sites (if the center has </a:t>
            </a:r>
            <a:br>
              <a:rPr lang="en-US" sz="2100" dirty="0"/>
            </a:br>
            <a:r>
              <a:rPr lang="en-US" sz="2100" dirty="0"/>
              <a:t> multiple sites) for the day of the visit </a:t>
            </a:r>
          </a:p>
          <a:p>
            <a:pPr lvl="2">
              <a:buFont typeface="Wingdings" charset="2"/>
              <a:buChar char="q"/>
            </a:pPr>
            <a:r>
              <a:rPr lang="en-US" dirty="0"/>
              <a:t> EFP can be a mock session</a:t>
            </a:r>
          </a:p>
          <a:p>
            <a:pPr lvl="1">
              <a:buFont typeface="Wingdings" charset="2"/>
              <a:buChar char="q"/>
            </a:pPr>
            <a:r>
              <a:rPr lang="en-US" sz="2100" dirty="0"/>
              <a:t> Ensures the center is ready for accreditation</a:t>
            </a:r>
          </a:p>
          <a:p>
            <a:pPr lvl="1">
              <a:buFont typeface="Wingdings" charset="2"/>
              <a:buChar char="q"/>
            </a:pPr>
            <a:r>
              <a:rPr lang="en-US" sz="2100" dirty="0"/>
              <a:t> Is present on the day of visit</a:t>
            </a:r>
          </a:p>
          <a:p>
            <a:pPr lvl="1">
              <a:buFont typeface="Wingdings" charset="2"/>
              <a:buChar char="q"/>
            </a:pPr>
            <a:r>
              <a:rPr lang="en-US" sz="2100" dirty="0"/>
              <a:t> Compiles an accreditation notebook (if desired)</a:t>
            </a:r>
          </a:p>
          <a:p>
            <a:pPr>
              <a:buFont typeface="Wingdings" charset="2"/>
              <a:buChar char="q"/>
            </a:pPr>
            <a:endParaRPr lang="en-US" dirty="0"/>
          </a:p>
          <a:p>
            <a:pPr>
              <a:buFont typeface="Wingdings" charset="2"/>
              <a:buNone/>
            </a:pPr>
            <a:r>
              <a:rPr lang="en-US" dirty="0"/>
              <a:t>It may be a good idea for the center to select an alternate center representative. The alternate center representative should be able to step in should there be an unexpected change due to an emergency on the day of the site visit. Any changes of the center representative on or before the day of the visit MUST be submitted to the PATH Intl. office in writing as soon as possible. Faxes and emails are acceptable. </a:t>
            </a:r>
          </a:p>
          <a:p>
            <a:pPr>
              <a:buFont typeface="Wingdings" charset="2"/>
              <a:buChar char="q"/>
            </a:pPr>
            <a:endParaRPr lang="en-US" dirty="0"/>
          </a:p>
          <a:p>
            <a:pPr>
              <a:buFont typeface="Wingdings" charset="2"/>
              <a:buNone/>
            </a:pPr>
            <a:r>
              <a:rPr lang="en-US" dirty="0"/>
              <a:t>*Must meet all the requirements of a center representative.</a:t>
            </a:r>
          </a:p>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15</a:t>
            </a:fld>
            <a:endParaRPr lang="en-US">
              <a:solidFill>
                <a:prstClr val="black"/>
              </a:solidFill>
              <a:latin typeface="Calibri"/>
            </a:endParaRPr>
          </a:p>
        </p:txBody>
      </p:sp>
    </p:spTree>
    <p:extLst>
      <p:ext uri="{BB962C8B-B14F-4D97-AF65-F5344CB8AC3E}">
        <p14:creationId xmlns:p14="http://schemas.microsoft.com/office/powerpoint/2010/main" val="2980347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US" sz="1200" dirty="0"/>
              <a:t>The</a:t>
            </a:r>
            <a:r>
              <a:rPr lang="en-US" sz="1200" baseline="0" dirty="0"/>
              <a:t> application process can seem daunting at first, but </a:t>
            </a:r>
            <a:r>
              <a:rPr lang="en-US" sz="1200" dirty="0"/>
              <a:t>PATH</a:t>
            </a:r>
            <a:r>
              <a:rPr lang="en-US" sz="1200" baseline="0" dirty="0"/>
              <a:t> Intl. staff are available to help you in your journey to become a PAC!  When you break the process down into a few steps, it can help programs create timelines and set themselves up for success.</a:t>
            </a:r>
          </a:p>
          <a:p>
            <a:pPr>
              <a:buFont typeface="Wingdings" charset="2"/>
              <a:buNone/>
            </a:pPr>
            <a:endParaRPr lang="en-US" sz="1200" dirty="0"/>
          </a:p>
          <a:p>
            <a:pPr>
              <a:buFont typeface="Wingdings" charset="2"/>
              <a:buChar char="q"/>
            </a:pPr>
            <a:endParaRPr lang="en-US" sz="1200" dirty="0"/>
          </a:p>
          <a:p>
            <a:pPr>
              <a:buFont typeface="Wingdings" charset="2"/>
              <a:buChar char="q"/>
            </a:pPr>
            <a:r>
              <a:rPr lang="en-US" sz="1200" dirty="0"/>
              <a:t> Become a Member Center</a:t>
            </a:r>
          </a:p>
          <a:p>
            <a:pPr>
              <a:buFont typeface="Wingdings" charset="2"/>
              <a:buChar char="q"/>
            </a:pPr>
            <a:r>
              <a:rPr lang="en-US" sz="1200" dirty="0"/>
              <a:t> One year as a PATH Intl. Center Member in good standing before applying for accreditation</a:t>
            </a:r>
          </a:p>
          <a:p>
            <a:pPr>
              <a:buFont typeface="Wingdings" charset="2"/>
              <a:buChar char="q"/>
            </a:pPr>
            <a:r>
              <a:rPr lang="en-US" sz="1200" dirty="0"/>
              <a:t> Center Representative completes Standards Course </a:t>
            </a:r>
          </a:p>
          <a:p>
            <a:pPr>
              <a:buFont typeface="Wingdings" charset="2"/>
              <a:buChar char="q"/>
            </a:pPr>
            <a:r>
              <a:rPr lang="en-US" sz="1200" baseline="0" dirty="0"/>
              <a:t> </a:t>
            </a:r>
            <a:r>
              <a:rPr lang="en-US" sz="1200" dirty="0"/>
              <a:t>Application for accreditation must be sent within 90 days of completing Standards Course</a:t>
            </a:r>
          </a:p>
          <a:p>
            <a:pPr>
              <a:buFont typeface="Wingdings" charset="2"/>
              <a:buChar char="q"/>
            </a:pPr>
            <a:r>
              <a:rPr lang="en-US" sz="1200" dirty="0"/>
              <a:t> Lead Visitor assigned</a:t>
            </a:r>
          </a:p>
          <a:p>
            <a:pPr>
              <a:buFont typeface="Wingdings" charset="2"/>
              <a:buChar char="q"/>
            </a:pPr>
            <a:r>
              <a:rPr lang="en-US" sz="1200" dirty="0"/>
              <a:t> Lead Visitor and Center Representative schedule a  mutually agreed upon date of visit</a:t>
            </a:r>
          </a:p>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16</a:t>
            </a:fld>
            <a:endParaRPr lang="en-US">
              <a:solidFill>
                <a:prstClr val="black"/>
              </a:solidFill>
              <a:latin typeface="Calibri"/>
            </a:endParaRPr>
          </a:p>
        </p:txBody>
      </p:sp>
    </p:spTree>
    <p:extLst>
      <p:ext uri="{BB962C8B-B14F-4D97-AF65-F5344CB8AC3E}">
        <p14:creationId xmlns:p14="http://schemas.microsoft.com/office/powerpoint/2010/main" val="1538236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17</a:t>
            </a:fld>
            <a:endParaRPr lang="en-US">
              <a:solidFill>
                <a:prstClr val="black"/>
              </a:solidFill>
              <a:latin typeface="Calibri"/>
            </a:endParaRPr>
          </a:p>
        </p:txBody>
      </p:sp>
    </p:spTree>
    <p:extLst>
      <p:ext uri="{BB962C8B-B14F-4D97-AF65-F5344CB8AC3E}">
        <p14:creationId xmlns:p14="http://schemas.microsoft.com/office/powerpoint/2010/main" val="174295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18</a:t>
            </a:fld>
            <a:endParaRPr lang="en-US">
              <a:solidFill>
                <a:prstClr val="black"/>
              </a:solidFill>
              <a:latin typeface="Calibri"/>
            </a:endParaRPr>
          </a:p>
        </p:txBody>
      </p:sp>
    </p:spTree>
    <p:extLst>
      <p:ext uri="{BB962C8B-B14F-4D97-AF65-F5344CB8AC3E}">
        <p14:creationId xmlns:p14="http://schemas.microsoft.com/office/powerpoint/2010/main" val="3565665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19</a:t>
            </a:fld>
            <a:endParaRPr lang="en-US">
              <a:solidFill>
                <a:prstClr val="black"/>
              </a:solidFill>
              <a:latin typeface="Calibri"/>
            </a:endParaRPr>
          </a:p>
        </p:txBody>
      </p:sp>
    </p:spTree>
    <p:extLst>
      <p:ext uri="{BB962C8B-B14F-4D97-AF65-F5344CB8AC3E}">
        <p14:creationId xmlns:p14="http://schemas.microsoft.com/office/powerpoint/2010/main" val="311534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7500" lnSpcReduction="20000"/>
          </a:bodyPr>
          <a:lstStyle/>
          <a:p>
            <a:r>
              <a:rPr lang="en-US" dirty="0"/>
              <a:t>Congratulations on you</a:t>
            </a:r>
            <a:r>
              <a:rPr lang="en-US" baseline="0" dirty="0"/>
              <a:t> and your program pursuing PATH Intl. Premier Accredited Center Status!</a:t>
            </a:r>
          </a:p>
          <a:p>
            <a:endParaRPr lang="en-US" sz="1200" b="0" i="0" kern="1200" dirty="0">
              <a:solidFill>
                <a:schemeClr val="tx1"/>
              </a:solidFill>
              <a:effectLst/>
              <a:latin typeface="+mn-lt"/>
              <a:ea typeface="+mn-ea"/>
              <a:cs typeface="+mn-cs"/>
            </a:endParaRPr>
          </a:p>
          <a:p>
            <a:r>
              <a:rPr lang="en-US" dirty="0"/>
              <a:t>The purpose of the PATH Intl. Premier Accredited Center (PAC) program is to provide a process of evaluation that recognizes that a center’s program meets basic standards for health and safety and so promotes the well-being of all participants and equines. </a:t>
            </a:r>
          </a:p>
          <a:p>
            <a:endParaRPr lang="en-US" dirty="0"/>
          </a:p>
          <a:p>
            <a:r>
              <a:rPr lang="en-US" b="1" dirty="0"/>
              <a:t>Rationale and Philosophy </a:t>
            </a:r>
          </a:p>
          <a:p>
            <a:r>
              <a:rPr lang="en-US" dirty="0"/>
              <a:t>Accreditation is a voluntary membership-driven process. Accreditation focuses on education and evaluation of a center’s program(s) using standards that are developed and approved by the membership and that are considered basic to equine-assisted activities and therapies. Standards are written in an objective manner to assure consistent interpretation by centers and consistent evaluation by trained site visitors. The standards are reviewed regularly and updated by the PATH Intl. Program and Standards Oversight Committee and Accreditation Sub-Committee as needed. </a:t>
            </a:r>
          </a:p>
          <a:p>
            <a:endParaRPr lang="en-US" dirty="0"/>
          </a:p>
          <a:p>
            <a:r>
              <a:rPr lang="en-US" dirty="0"/>
              <a:t>As you have learned throughout</a:t>
            </a:r>
            <a:r>
              <a:rPr lang="en-US" baseline="0" dirty="0"/>
              <a:t> this course</a:t>
            </a:r>
            <a:r>
              <a:rPr lang="en-US" dirty="0"/>
              <a:t>, PATH Intl. standards identify practices considered basic to safe, quality equine-assisted activities and therapies. Standards, however, do not require that all programs look alike. The accreditation program serves a broad range of centers that may vary widely in type, history, size and budget. </a:t>
            </a:r>
          </a:p>
          <a:p>
            <a:endParaRPr lang="en-US" dirty="0"/>
          </a:p>
          <a:p>
            <a:r>
              <a:rPr lang="en-US" dirty="0"/>
              <a:t>As a benefit of accreditation, PATH Intl. Premier Accredited Centers may use the PATH Intl. Premier Accredited Center logo. This logo, which is a registered trademark, represents to the public that the center has met the criteria for accreditation. It is not appropriate for centers to advertise or imply that accreditation has been applied for or earned until written notification has been received from PATH Intl. </a:t>
            </a:r>
          </a:p>
          <a:p>
            <a:endParaRPr lang="en-US" dirty="0"/>
          </a:p>
          <a:p>
            <a:r>
              <a:rPr lang="en-US" b="1" dirty="0"/>
              <a:t>Objectives </a:t>
            </a:r>
          </a:p>
          <a:p>
            <a:r>
              <a:rPr lang="en-US" dirty="0"/>
              <a:t>The PATH Intl. Premier Accredited Center program: </a:t>
            </a:r>
          </a:p>
          <a:p>
            <a:r>
              <a:rPr lang="en-US" dirty="0"/>
              <a:t>• establishes the international standards for equine-assisted activities and therapies used by centers for planning and implementing services; </a:t>
            </a:r>
          </a:p>
          <a:p>
            <a:r>
              <a:rPr lang="en-US" dirty="0"/>
              <a:t>• provides a formal means for accreditation and continuing self-evaluation; </a:t>
            </a:r>
          </a:p>
          <a:p>
            <a:r>
              <a:rPr lang="en-US" dirty="0"/>
              <a:t>• provides resources to help centers become accredited; </a:t>
            </a:r>
          </a:p>
          <a:p>
            <a:r>
              <a:rPr lang="en-US" dirty="0"/>
              <a:t>• builds public confidence in a center’s ability to provide quality services; and </a:t>
            </a:r>
          </a:p>
          <a:p>
            <a:r>
              <a:rPr lang="en-US" dirty="0"/>
              <a:t>• assists the public in selecting centers that meet established standards and promotes public recognition</a:t>
            </a:r>
            <a:r>
              <a:rPr lang="en-US" baseline="0" dirty="0"/>
              <a:t> of industry standards</a:t>
            </a:r>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2</a:t>
            </a:fld>
            <a:endParaRPr lang="en-US">
              <a:solidFill>
                <a:prstClr val="black"/>
              </a:solidFill>
              <a:latin typeface="Calibri"/>
            </a:endParaRPr>
          </a:p>
        </p:txBody>
      </p:sp>
    </p:spTree>
    <p:extLst>
      <p:ext uri="{BB962C8B-B14F-4D97-AF65-F5344CB8AC3E}">
        <p14:creationId xmlns:p14="http://schemas.microsoft.com/office/powerpoint/2010/main" val="2411897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xfrm>
            <a:off x="1414463" y="1162050"/>
            <a:ext cx="4181475" cy="3136900"/>
          </a:xfrm>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Site Visitors </a:t>
            </a:r>
          </a:p>
          <a:p>
            <a:pPr eaLnBrk="1" hangingPunct="1">
              <a:spcBef>
                <a:spcPct val="0"/>
              </a:spcBef>
            </a:pPr>
            <a:r>
              <a:rPr lang="en-US" dirty="0"/>
              <a:t>Site visitors are volunteers who work on behalf of PATH Intl. and the premier accreditation program. They have completed a minimum of 20 hours of standards training to become visitors. They must participate in updates and continue to complete visits in order to retain their status. All site visitors are required to sign confidentiality statements and keep all information concerning the visit confidential. The visitors will sign releases or confidentiality policies as might be required by the center. Visitors have experience in the PATH Intl. center profession, often serving as the center representative of another PATH Intl. Premier Accredited Center. </a:t>
            </a:r>
          </a:p>
          <a:p>
            <a:pPr eaLnBrk="1" hangingPunct="1">
              <a:spcBef>
                <a:spcPct val="0"/>
              </a:spcBef>
            </a:pPr>
            <a:endParaRPr lang="en-US" dirty="0"/>
          </a:p>
          <a:p>
            <a:pPr eaLnBrk="1" hangingPunct="1">
              <a:spcBef>
                <a:spcPct val="0"/>
              </a:spcBef>
            </a:pPr>
            <a:r>
              <a:rPr lang="en-US" dirty="0"/>
              <a:t>There are two classifications of PATH Intl. site visitors: associate visitors and lead visitors. The lead visitor is defined as the visitor who is charged with the administrative responsibilities for arranging the process and coordination of the visit. </a:t>
            </a:r>
          </a:p>
          <a:p>
            <a:pPr eaLnBrk="1" hangingPunct="1">
              <a:spcBef>
                <a:spcPct val="0"/>
              </a:spcBef>
            </a:pPr>
            <a:endParaRPr lang="en-US" dirty="0"/>
          </a:p>
          <a:p>
            <a:pPr eaLnBrk="1" hangingPunct="1">
              <a:spcBef>
                <a:spcPct val="0"/>
              </a:spcBef>
            </a:pPr>
            <a:r>
              <a:rPr lang="en-US" dirty="0"/>
              <a:t>A site visit consists of two visitors; one is designated as the lead visitor, and the other is designated as the associate visitor.</a:t>
            </a:r>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774" fontAlgn="base">
              <a:spcBef>
                <a:spcPct val="0"/>
              </a:spcBef>
              <a:spcAft>
                <a:spcPct val="0"/>
              </a:spcAft>
              <a:defRPr/>
            </a:pPr>
            <a:fld id="{8F03B087-72BC-4261-8BD3-10A776821F51}" type="slidenum">
              <a:rPr lang="en-US">
                <a:solidFill>
                  <a:prstClr val="black"/>
                </a:solidFill>
                <a:latin typeface="Calibri"/>
                <a:ea typeface="Arial" charset="0"/>
                <a:cs typeface="Arial" charset="0"/>
              </a:rPr>
              <a:pPr defTabSz="931774" fontAlgn="base">
                <a:spcBef>
                  <a:spcPct val="0"/>
                </a:spcBef>
                <a:spcAft>
                  <a:spcPct val="0"/>
                </a:spcAft>
                <a:defRPr/>
              </a:pPr>
              <a:t>20</a:t>
            </a:fld>
            <a:endParaRPr lang="en-US">
              <a:solidFill>
                <a:prstClr val="black"/>
              </a:solidFill>
              <a:latin typeface="Calibri"/>
              <a:ea typeface="Arial" charset="0"/>
              <a:cs typeface="Arial" charset="0"/>
            </a:endParaRPr>
          </a:p>
        </p:txBody>
      </p:sp>
    </p:spTree>
    <p:extLst>
      <p:ext uri="{BB962C8B-B14F-4D97-AF65-F5344CB8AC3E}">
        <p14:creationId xmlns:p14="http://schemas.microsoft.com/office/powerpoint/2010/main" val="2674518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21</a:t>
            </a:fld>
            <a:endParaRPr lang="en-US">
              <a:solidFill>
                <a:prstClr val="black"/>
              </a:solidFill>
              <a:latin typeface="Calibri"/>
            </a:endParaRPr>
          </a:p>
        </p:txBody>
      </p:sp>
    </p:spTree>
    <p:extLst>
      <p:ext uri="{BB962C8B-B14F-4D97-AF65-F5344CB8AC3E}">
        <p14:creationId xmlns:p14="http://schemas.microsoft.com/office/powerpoint/2010/main" val="3889098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22</a:t>
            </a:fld>
            <a:endParaRPr lang="en-US">
              <a:solidFill>
                <a:prstClr val="black"/>
              </a:solidFill>
              <a:latin typeface="Calibri"/>
            </a:endParaRPr>
          </a:p>
        </p:txBody>
      </p:sp>
    </p:spTree>
    <p:extLst>
      <p:ext uri="{BB962C8B-B14F-4D97-AF65-F5344CB8AC3E}">
        <p14:creationId xmlns:p14="http://schemas.microsoft.com/office/powerpoint/2010/main" val="225817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40000" lnSpcReduction="20000"/>
          </a:bodyPr>
          <a:lstStyle/>
          <a:p>
            <a:pPr marL="0" indent="0" fontAlgn="base">
              <a:lnSpc>
                <a:spcPct val="150000"/>
              </a:lnSpc>
              <a:spcBef>
                <a:spcPct val="0"/>
              </a:spcBef>
              <a:spcAft>
                <a:spcPct val="0"/>
              </a:spcAft>
              <a:buClr>
                <a:srgbClr val="068DB2"/>
              </a:buClr>
              <a:buFont typeface="Wingdings" charset="2"/>
              <a:buNone/>
            </a:pPr>
            <a:r>
              <a:rPr lang="en-US" sz="2800" b="1" dirty="0">
                <a:solidFill>
                  <a:schemeClr val="bg1"/>
                </a:solidFill>
                <a:latin typeface="Arial" charset="0"/>
                <a:ea typeface="ＭＳ Ｐゴシック" charset="-128"/>
              </a:rPr>
              <a:t>Lead visitor will contact the Center Rep to schedule a time and date:  </a:t>
            </a:r>
          </a:p>
          <a:p>
            <a:pPr marL="0" indent="0" fontAlgn="base">
              <a:lnSpc>
                <a:spcPct val="150000"/>
              </a:lnSpc>
              <a:spcBef>
                <a:spcPct val="0"/>
              </a:spcBef>
              <a:spcAft>
                <a:spcPct val="0"/>
              </a:spcAft>
              <a:buClr>
                <a:srgbClr val="068DB2"/>
              </a:buClr>
              <a:buFont typeface="Wingdings" charset="2"/>
              <a:buNone/>
            </a:pPr>
            <a:r>
              <a:rPr lang="en-US" sz="2800" b="1" dirty="0">
                <a:solidFill>
                  <a:schemeClr val="bg1"/>
                </a:solidFill>
                <a:latin typeface="Arial" charset="0"/>
                <a:ea typeface="ＭＳ Ｐゴシック" charset="-128"/>
              </a:rPr>
              <a:t>Lead visitor completes the pre visit check list during the phone conversation </a:t>
            </a:r>
          </a:p>
          <a:p>
            <a:pPr marL="0" indent="0" fontAlgn="base">
              <a:lnSpc>
                <a:spcPct val="150000"/>
              </a:lnSpc>
              <a:spcBef>
                <a:spcPct val="0"/>
              </a:spcBef>
              <a:spcAft>
                <a:spcPct val="0"/>
              </a:spcAft>
              <a:buClr>
                <a:srgbClr val="068DB2"/>
              </a:buClr>
              <a:buFont typeface="Wingdings" charset="2"/>
              <a:buNone/>
            </a:pPr>
            <a:r>
              <a:rPr lang="en-US" sz="2800" b="1" dirty="0">
                <a:solidFill>
                  <a:schemeClr val="bg1"/>
                </a:solidFill>
                <a:latin typeface="Arial" charset="0"/>
                <a:ea typeface="ＭＳ Ｐゴシック" charset="-128"/>
              </a:rPr>
              <a:t>The visit must </a:t>
            </a:r>
          </a:p>
          <a:p>
            <a:pPr marL="457200" indent="-457200" fontAlgn="base">
              <a:lnSpc>
                <a:spcPct val="150000"/>
              </a:lnSpc>
              <a:spcBef>
                <a:spcPct val="0"/>
              </a:spcBef>
              <a:spcAft>
                <a:spcPct val="0"/>
              </a:spcAft>
              <a:buClr>
                <a:srgbClr val="068DB2"/>
              </a:buClr>
              <a:buFont typeface="Wingdings" charset="2"/>
              <a:buChar char="q"/>
            </a:pPr>
            <a:r>
              <a:rPr lang="en-US" sz="2800" dirty="0">
                <a:solidFill>
                  <a:schemeClr val="bg1"/>
                </a:solidFill>
                <a:latin typeface="Arial" charset="0"/>
                <a:ea typeface="ＭＳ Ｐゴシック" charset="-128"/>
              </a:rPr>
              <a:t>A visit must occur within one year of the Center Representative successfully completing the Standards Course.</a:t>
            </a:r>
          </a:p>
          <a:p>
            <a:pPr marL="457200" indent="-457200" fontAlgn="base">
              <a:lnSpc>
                <a:spcPct val="150000"/>
              </a:lnSpc>
              <a:spcBef>
                <a:spcPct val="0"/>
              </a:spcBef>
              <a:spcAft>
                <a:spcPct val="0"/>
              </a:spcAft>
              <a:buClr>
                <a:srgbClr val="068DB2"/>
              </a:buClr>
              <a:buFont typeface="Wingdings" charset="2"/>
              <a:buChar char="q"/>
            </a:pPr>
            <a:r>
              <a:rPr lang="en-US" sz="2800" dirty="0">
                <a:solidFill>
                  <a:schemeClr val="bg1"/>
                </a:solidFill>
                <a:latin typeface="Arial" charset="0"/>
                <a:ea typeface="ＭＳ Ｐゴシック" charset="-128"/>
              </a:rPr>
              <a:t>For Re-Accreditation it is has to occur before the 5</a:t>
            </a:r>
            <a:r>
              <a:rPr lang="en-US" sz="2800" baseline="30000" dirty="0">
                <a:solidFill>
                  <a:schemeClr val="bg1"/>
                </a:solidFill>
                <a:latin typeface="Arial" charset="0"/>
                <a:ea typeface="ＭＳ Ｐゴシック" charset="-128"/>
              </a:rPr>
              <a:t>th</a:t>
            </a:r>
            <a:r>
              <a:rPr lang="en-US" sz="2800" dirty="0">
                <a:solidFill>
                  <a:schemeClr val="bg1"/>
                </a:solidFill>
                <a:latin typeface="Arial" charset="0"/>
                <a:ea typeface="ＭＳ Ｐゴシック" charset="-128"/>
              </a:rPr>
              <a:t> anniversary of the last visit.</a:t>
            </a:r>
          </a:p>
          <a:p>
            <a:pPr marL="457200" indent="-457200" fontAlgn="base">
              <a:lnSpc>
                <a:spcPct val="150000"/>
              </a:lnSpc>
              <a:spcBef>
                <a:spcPct val="0"/>
              </a:spcBef>
              <a:spcAft>
                <a:spcPct val="0"/>
              </a:spcAft>
              <a:buClr>
                <a:srgbClr val="068DB2"/>
              </a:buClr>
              <a:buFont typeface="Wingdings" charset="2"/>
              <a:buChar char="q"/>
            </a:pPr>
            <a:r>
              <a:rPr lang="en-US" sz="2800" dirty="0">
                <a:solidFill>
                  <a:schemeClr val="bg1"/>
                </a:solidFill>
                <a:latin typeface="Arial" charset="0"/>
                <a:ea typeface="ＭＳ Ｐゴシック" charset="-128"/>
              </a:rPr>
              <a:t>A visit generally requires a full day. Lead visitor should ask about lunch and determine ahead of time if this will occur on site or if visitors will go off site</a:t>
            </a:r>
          </a:p>
          <a:p>
            <a:pPr marL="457200" indent="-457200" fontAlgn="base">
              <a:lnSpc>
                <a:spcPct val="150000"/>
              </a:lnSpc>
              <a:spcBef>
                <a:spcPct val="0"/>
              </a:spcBef>
              <a:spcAft>
                <a:spcPct val="0"/>
              </a:spcAft>
              <a:buClr>
                <a:srgbClr val="068DB2"/>
              </a:buClr>
              <a:buFont typeface="Wingdings" charset="2"/>
              <a:buChar char="q"/>
            </a:pPr>
            <a:r>
              <a:rPr lang="en-US" sz="2800" dirty="0">
                <a:solidFill>
                  <a:schemeClr val="bg1"/>
                </a:solidFill>
                <a:latin typeface="Arial" charset="0"/>
                <a:ea typeface="ＭＳ Ｐゴシック" charset="-128"/>
              </a:rPr>
              <a:t>Visitors would typically like to begin the day with a tour of the center.</a:t>
            </a:r>
          </a:p>
          <a:p>
            <a:endParaRPr lang="en-US" sz="2800" dirty="0"/>
          </a:p>
          <a:p>
            <a:pPr marL="0" indent="0" fontAlgn="base">
              <a:lnSpc>
                <a:spcPct val="150000"/>
              </a:lnSpc>
              <a:spcBef>
                <a:spcPct val="0"/>
              </a:spcBef>
              <a:spcAft>
                <a:spcPct val="0"/>
              </a:spcAft>
              <a:buClr>
                <a:srgbClr val="068DB2"/>
              </a:buClr>
              <a:buFont typeface="Wingdings" charset="2"/>
              <a:buNone/>
            </a:pPr>
            <a:r>
              <a:rPr lang="en-US" sz="2800" dirty="0"/>
              <a:t>The center is responsible for the visiting day schedule and must be prepared for visitation of all activities and at all sites. </a:t>
            </a:r>
          </a:p>
          <a:p>
            <a:pPr marL="0" indent="0" fontAlgn="base">
              <a:lnSpc>
                <a:spcPct val="150000"/>
              </a:lnSpc>
              <a:spcBef>
                <a:spcPct val="0"/>
              </a:spcBef>
              <a:spcAft>
                <a:spcPct val="0"/>
              </a:spcAft>
              <a:buClr>
                <a:srgbClr val="068DB2"/>
              </a:buClr>
              <a:buFont typeface="Wingdings" charset="2"/>
              <a:buNone/>
            </a:pPr>
            <a:r>
              <a:rPr lang="en-US" sz="2800" dirty="0"/>
              <a:t>The visit should be completed in one day. When a site visit requires more than one day, the lead visitor submits the Site Visit Confirmation form to the PATH Intl. office for review. The responsibility of the extra expense is determined by the PATH Intl. CEO. The center will be notified by the PATH Intl. office if the additional travel expenses will be incurred by the center. </a:t>
            </a:r>
            <a:endParaRPr lang="en-US" sz="2800" b="1" dirty="0">
              <a:solidFill>
                <a:schemeClr val="bg1"/>
              </a:solidFill>
              <a:latin typeface="Arial" charset="0"/>
              <a:ea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23</a:t>
            </a:fld>
            <a:endParaRPr lang="en-US">
              <a:solidFill>
                <a:prstClr val="black"/>
              </a:solidFill>
              <a:latin typeface="Calibri"/>
            </a:endParaRPr>
          </a:p>
        </p:txBody>
      </p:sp>
    </p:spTree>
    <p:extLst>
      <p:ext uri="{BB962C8B-B14F-4D97-AF65-F5344CB8AC3E}">
        <p14:creationId xmlns:p14="http://schemas.microsoft.com/office/powerpoint/2010/main" val="2309321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62500" lnSpcReduction="20000"/>
          </a:bodyPr>
          <a:lstStyle/>
          <a:p>
            <a:pPr>
              <a:buFont typeface="Wingdings" pitchFamily="2" charset="2"/>
              <a:buNone/>
            </a:pPr>
            <a:r>
              <a:rPr lang="en-US" b="1" dirty="0">
                <a:solidFill>
                  <a:schemeClr val="bg1"/>
                </a:solidFill>
              </a:rPr>
              <a:t>The visitors will:</a:t>
            </a:r>
          </a:p>
          <a:p>
            <a:pPr lvl="1">
              <a:buFont typeface="Wingdings" pitchFamily="2" charset="2"/>
              <a:buChar char="q"/>
            </a:pPr>
            <a:r>
              <a:rPr lang="en-US" sz="2400" dirty="0">
                <a:solidFill>
                  <a:schemeClr val="bg1"/>
                </a:solidFill>
              </a:rPr>
              <a:t>Observe all areas of the center location(s) for compliance with standards</a:t>
            </a:r>
          </a:p>
          <a:p>
            <a:pPr lvl="1">
              <a:buFont typeface="Wingdings" pitchFamily="2" charset="2"/>
              <a:buChar char="q"/>
            </a:pPr>
            <a:r>
              <a:rPr lang="en-US" sz="2400" dirty="0">
                <a:solidFill>
                  <a:schemeClr val="bg1"/>
                </a:solidFill>
              </a:rPr>
              <a:t>Interview staff, volunteers, and participants</a:t>
            </a:r>
          </a:p>
          <a:p>
            <a:pPr lvl="1">
              <a:buFont typeface="Wingdings" pitchFamily="2" charset="2"/>
              <a:buChar char="q"/>
            </a:pPr>
            <a:r>
              <a:rPr lang="en-US" sz="2400" dirty="0">
                <a:solidFill>
                  <a:schemeClr val="bg1"/>
                </a:solidFill>
              </a:rPr>
              <a:t>Check that written policies match the implemented procedures observed or discussed</a:t>
            </a:r>
          </a:p>
          <a:p>
            <a:pPr lvl="1">
              <a:buFont typeface="Wingdings" pitchFamily="2" charset="2"/>
              <a:buChar char="q"/>
            </a:pPr>
            <a:r>
              <a:rPr lang="en-US" sz="2400" dirty="0">
                <a:solidFill>
                  <a:schemeClr val="bg1"/>
                </a:solidFill>
              </a:rPr>
              <a:t>Observe one lesson for each activity/service the center offers</a:t>
            </a:r>
          </a:p>
          <a:p>
            <a:pPr lvl="1">
              <a:buFont typeface="Wingdings" pitchFamily="2" charset="2"/>
              <a:buChar char="q"/>
            </a:pPr>
            <a:r>
              <a:rPr lang="en-US" sz="2400" dirty="0">
                <a:solidFill>
                  <a:schemeClr val="bg1"/>
                </a:solidFill>
              </a:rPr>
              <a:t>Confirm staff, volunteer, and participant paperwork complies with standards by observing randomly selected files</a:t>
            </a:r>
          </a:p>
          <a:p>
            <a:pPr lvl="1">
              <a:buFont typeface="Wingdings" pitchFamily="2" charset="2"/>
              <a:buChar char="q"/>
            </a:pPr>
            <a:r>
              <a:rPr lang="en-US" sz="2400" dirty="0">
                <a:solidFill>
                  <a:schemeClr val="bg1"/>
                </a:solidFill>
              </a:rPr>
              <a:t>Lead visitor and Associate visitor usually meet before scoring</a:t>
            </a:r>
          </a:p>
          <a:p>
            <a:pPr lvl="1">
              <a:buFont typeface="Wingdings" pitchFamily="2" charset="2"/>
              <a:buChar char="q"/>
            </a:pPr>
            <a:endParaRPr lang="en-US" sz="2400" dirty="0">
              <a:solidFill>
                <a:schemeClr val="bg1"/>
              </a:solidFill>
            </a:endParaRPr>
          </a:p>
          <a:p>
            <a:pPr lvl="1">
              <a:buFont typeface="Wingdings" pitchFamily="2" charset="2"/>
              <a:buNone/>
            </a:pPr>
            <a:endParaRPr lang="en-US" sz="2400" dirty="0">
              <a:solidFill>
                <a:schemeClr val="bg1"/>
              </a:solidFill>
            </a:endParaRPr>
          </a:p>
          <a:p>
            <a:pPr lvl="1">
              <a:buFont typeface="Wingdings" pitchFamily="2" charset="2"/>
              <a:buNone/>
            </a:pPr>
            <a:r>
              <a:rPr lang="en-US" sz="2400" dirty="0"/>
              <a:t>During the course of the visits, differences of opinion may arise regarding the interpretation of a standard. If the problem cannot be resolved, the lead visitor will make a determination and score the standard. The standard will be circled. The center representative and both visitors will write their opinions on the comment form for the Accreditation Sub-Committee to review. The visit will continue until all standards have been scored.</a:t>
            </a:r>
            <a:endParaRPr lang="en-US" sz="24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24</a:t>
            </a:fld>
            <a:endParaRPr lang="en-US">
              <a:solidFill>
                <a:prstClr val="black"/>
              </a:solidFill>
              <a:latin typeface="Calibri"/>
            </a:endParaRPr>
          </a:p>
        </p:txBody>
      </p:sp>
    </p:spTree>
    <p:extLst>
      <p:ext uri="{BB962C8B-B14F-4D97-AF65-F5344CB8AC3E}">
        <p14:creationId xmlns:p14="http://schemas.microsoft.com/office/powerpoint/2010/main" val="3967700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lgn="l" fontAlgn="base">
              <a:lnSpc>
                <a:spcPct val="150000"/>
              </a:lnSpc>
              <a:spcBef>
                <a:spcPct val="0"/>
              </a:spcBef>
              <a:spcAft>
                <a:spcPct val="0"/>
              </a:spcAft>
            </a:pPr>
            <a:r>
              <a:rPr lang="en-US" sz="1400" dirty="0">
                <a:solidFill>
                  <a:prstClr val="white"/>
                </a:solidFill>
                <a:latin typeface="Arial" charset="0"/>
                <a:ea typeface="ＭＳ Ｐゴシック" charset="-128"/>
              </a:rPr>
              <a:t>On the day of the visit, be prepared for your site</a:t>
            </a:r>
            <a:r>
              <a:rPr lang="en-US" sz="1400" baseline="0" dirty="0">
                <a:solidFill>
                  <a:prstClr val="white"/>
                </a:solidFill>
                <a:latin typeface="Arial" charset="0"/>
                <a:ea typeface="ＭＳ Ｐゴシック" charset="-128"/>
              </a:rPr>
              <a:t> visitors.  Have the day’s schedule ready and be sure that </a:t>
            </a:r>
            <a:r>
              <a:rPr lang="en-US" sz="1400" dirty="0">
                <a:solidFill>
                  <a:prstClr val="white"/>
                </a:solidFill>
                <a:latin typeface="Arial" charset="0"/>
                <a:ea typeface="ＭＳ Ｐゴシック" charset="-128"/>
              </a:rPr>
              <a:t>the center has referenced the </a:t>
            </a:r>
            <a:r>
              <a:rPr lang="en-US" sz="1400" u="sng" dirty="0">
                <a:solidFill>
                  <a:srgbClr val="FF0000"/>
                </a:solidFill>
                <a:latin typeface="Arial" charset="0"/>
                <a:ea typeface="ＭＳ Ｐゴシック" charset="-128"/>
              </a:rPr>
              <a:t>current</a:t>
            </a:r>
            <a:r>
              <a:rPr lang="en-US" sz="1400" dirty="0">
                <a:solidFill>
                  <a:prstClr val="white"/>
                </a:solidFill>
                <a:latin typeface="Arial" charset="0"/>
                <a:ea typeface="ＭＳ Ｐゴシック" charset="-128"/>
              </a:rPr>
              <a:t> Standards for Certification &amp; Accreditation</a:t>
            </a:r>
            <a:r>
              <a:rPr lang="en-US" sz="1400" baseline="0" dirty="0">
                <a:solidFill>
                  <a:prstClr val="white"/>
                </a:solidFill>
                <a:latin typeface="Arial" charset="0"/>
                <a:ea typeface="ＭＳ Ｐゴシック" charset="-128"/>
              </a:rPr>
              <a:t> as that is what your center will be scored on.  </a:t>
            </a:r>
            <a:endParaRPr lang="en-US" sz="1400" dirty="0">
              <a:solidFill>
                <a:prstClr val="white"/>
              </a:solidFill>
              <a:latin typeface="Arial" charset="0"/>
              <a:ea typeface="ＭＳ Ｐゴシック" charset="-128"/>
            </a:endParaRPr>
          </a:p>
          <a:p>
            <a:pPr algn="l" fontAlgn="base">
              <a:spcBef>
                <a:spcPct val="0"/>
              </a:spcBef>
              <a:spcAft>
                <a:spcPct val="0"/>
              </a:spcAft>
            </a:pPr>
            <a:endParaRPr lang="en-US" sz="1400" dirty="0">
              <a:solidFill>
                <a:prstClr val="white"/>
              </a:solidFill>
              <a:latin typeface="Arial" charset="0"/>
              <a:ea typeface="ＭＳ Ｐゴシック" charset="-128"/>
            </a:endParaRPr>
          </a:p>
          <a:p>
            <a:pPr algn="l" fontAlgn="base">
              <a:lnSpc>
                <a:spcPct val="150000"/>
              </a:lnSpc>
              <a:spcBef>
                <a:spcPct val="0"/>
              </a:spcBef>
              <a:spcAft>
                <a:spcPct val="0"/>
              </a:spcAft>
            </a:pPr>
            <a:r>
              <a:rPr lang="en-US" sz="1200" dirty="0">
                <a:solidFill>
                  <a:prstClr val="white"/>
                </a:solidFill>
                <a:latin typeface="Arial" charset="0"/>
                <a:ea typeface="ＭＳ Ｐゴシック" charset="-128"/>
              </a:rPr>
              <a:t>Remember</a:t>
            </a:r>
            <a:r>
              <a:rPr lang="en-US" sz="1200" baseline="0" dirty="0">
                <a:solidFill>
                  <a:prstClr val="white"/>
                </a:solidFill>
                <a:latin typeface="Arial" charset="0"/>
                <a:ea typeface="ＭＳ Ｐゴシック" charset="-128"/>
              </a:rPr>
              <a:t> that the manual is routinely updated so the current standards in effect, </a:t>
            </a:r>
            <a:r>
              <a:rPr lang="en-US" sz="1200" dirty="0">
                <a:solidFill>
                  <a:prstClr val="white"/>
                </a:solidFill>
                <a:latin typeface="Arial" charset="0"/>
                <a:ea typeface="ＭＳ Ｐゴシック" charset="-128"/>
              </a:rPr>
              <a:t>may not necessarily be the one you used when you took the Standards Course.</a:t>
            </a:r>
            <a:r>
              <a:rPr lang="en-US" sz="1200" baseline="0" dirty="0">
                <a:solidFill>
                  <a:prstClr val="white"/>
                </a:solidFill>
                <a:latin typeface="Arial" charset="0"/>
                <a:ea typeface="ＭＳ Ｐゴシック" charset="-128"/>
              </a:rPr>
              <a:t>  The m</a:t>
            </a:r>
            <a:r>
              <a:rPr lang="en-US" sz="1200" dirty="0">
                <a:solidFill>
                  <a:prstClr val="white"/>
                </a:solidFill>
                <a:latin typeface="Arial" charset="0"/>
                <a:ea typeface="ＭＳ Ｐゴシック" charset="-128"/>
              </a:rPr>
              <a:t>anual is subject to be updated annually, released and effective January 1</a:t>
            </a:r>
            <a:r>
              <a:rPr lang="en-US" sz="1200" baseline="30000" dirty="0">
                <a:solidFill>
                  <a:prstClr val="white"/>
                </a:solidFill>
                <a:latin typeface="Arial" charset="0"/>
                <a:ea typeface="ＭＳ Ｐゴシック" charset="-128"/>
              </a:rPr>
              <a:t>st</a:t>
            </a:r>
            <a:r>
              <a:rPr lang="en-US" sz="1200" dirty="0">
                <a:solidFill>
                  <a:prstClr val="white"/>
                </a:solidFill>
                <a:latin typeface="Arial" charset="0"/>
                <a:ea typeface="ＭＳ Ｐゴシック" charset="-128"/>
              </a:rPr>
              <a:t> of each year.</a:t>
            </a:r>
          </a:p>
          <a:p>
            <a:pPr eaLnBrk="1" hangingPunct="1">
              <a:spcBef>
                <a:spcPct val="0"/>
              </a:spcBef>
            </a:pPr>
            <a:endParaRPr lang="en-US" dirty="0"/>
          </a:p>
          <a:p>
            <a:pPr eaLnBrk="1" hangingPunct="1">
              <a:spcBef>
                <a:spcPct val="0"/>
              </a:spcBef>
            </a:pPr>
            <a:endParaRPr lang="en-US" dirty="0"/>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774" fontAlgn="base">
              <a:spcBef>
                <a:spcPct val="0"/>
              </a:spcBef>
              <a:spcAft>
                <a:spcPct val="0"/>
              </a:spcAft>
              <a:defRPr/>
            </a:pPr>
            <a:fld id="{414053BF-EF7A-416F-A319-941747F1D4CF}" type="slidenum">
              <a:rPr lang="en-US">
                <a:solidFill>
                  <a:prstClr val="black"/>
                </a:solidFill>
                <a:latin typeface="Calibri"/>
                <a:ea typeface="Arial" charset="0"/>
                <a:cs typeface="Arial" charset="0"/>
              </a:rPr>
              <a:pPr defTabSz="931774" fontAlgn="base">
                <a:spcBef>
                  <a:spcPct val="0"/>
                </a:spcBef>
                <a:spcAft>
                  <a:spcPct val="0"/>
                </a:spcAft>
                <a:defRPr/>
              </a:pPr>
              <a:t>25</a:t>
            </a:fld>
            <a:endParaRPr lang="en-US">
              <a:solidFill>
                <a:prstClr val="black"/>
              </a:solidFill>
              <a:latin typeface="Calibri"/>
              <a:ea typeface="Arial" charset="0"/>
              <a:cs typeface="Arial" charset="0"/>
            </a:endParaRPr>
          </a:p>
        </p:txBody>
      </p:sp>
    </p:spTree>
    <p:extLst>
      <p:ext uri="{BB962C8B-B14F-4D97-AF65-F5344CB8AC3E}">
        <p14:creationId xmlns:p14="http://schemas.microsoft.com/office/powerpoint/2010/main" val="1195138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xfrm>
            <a:off x="1414463" y="1162050"/>
            <a:ext cx="4181475" cy="3136900"/>
          </a:xfrm>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b="1" dirty="0"/>
              <a:t>An organized notebook is very helpful:</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You</a:t>
            </a:r>
            <a:r>
              <a:rPr lang="en-US" sz="1400" baseline="0" dirty="0"/>
              <a:t> can c</a:t>
            </a:r>
            <a:r>
              <a:rPr lang="en-US" sz="1400" dirty="0"/>
              <a:t>reate</a:t>
            </a:r>
            <a:r>
              <a:rPr lang="en-US" sz="1400" baseline="0" dirty="0"/>
              <a:t> your center an Accreditation Notebook to help in the process. </a:t>
            </a:r>
            <a:r>
              <a:rPr lang="en-US" sz="1400" dirty="0">
                <a:solidFill>
                  <a:prstClr val="white"/>
                </a:solidFill>
                <a:latin typeface="Arial" charset="0"/>
                <a:ea typeface="ＭＳ Ｐゴシック" charset="-128"/>
              </a:rPr>
              <a:t>A helpful resource</a:t>
            </a:r>
            <a:r>
              <a:rPr lang="en-US" sz="1400" baseline="0" dirty="0">
                <a:solidFill>
                  <a:prstClr val="white"/>
                </a:solidFill>
                <a:latin typeface="Arial" charset="0"/>
                <a:ea typeface="ＭＳ Ｐゴシック" charset="-128"/>
              </a:rPr>
              <a:t> for center representations and members of the program team is a special notebook or binder that features one </a:t>
            </a:r>
            <a:r>
              <a:rPr lang="en-US" sz="1400" dirty="0"/>
              <a:t>standard per page. This</a:t>
            </a:r>
            <a:r>
              <a:rPr lang="en-US" sz="1400" baseline="0" dirty="0"/>
              <a:t> format for the manual</a:t>
            </a:r>
            <a:r>
              <a:rPr lang="en-US" sz="1400" dirty="0"/>
              <a:t> is available through the PATH Intl. website.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a:t>
            </a:r>
            <a:r>
              <a:rPr lang="en-US" sz="1400" baseline="0" dirty="0"/>
              <a:t> center representative can h</a:t>
            </a:r>
            <a:r>
              <a:rPr lang="en-US" sz="1400" dirty="0"/>
              <a:t>ighlight mandatory standards in one color; highlight standards that require something in writing in another color.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For each standard in the notebook,</a:t>
            </a:r>
            <a:r>
              <a:rPr lang="en-US" sz="1400" baseline="0" dirty="0"/>
              <a:t> you and the program team can take note of the</a:t>
            </a:r>
            <a:r>
              <a:rPr lang="en-US" sz="1400" dirty="0"/>
              <a:t> documentation that substantiates the standard.</a:t>
            </a:r>
          </a:p>
          <a:p>
            <a:pPr algn="l" fontAlgn="base">
              <a:lnSpc>
                <a:spcPct val="150000"/>
              </a:lnSpc>
              <a:spcBef>
                <a:spcPct val="0"/>
              </a:spcBef>
              <a:spcAft>
                <a:spcPct val="0"/>
              </a:spcAft>
            </a:pPr>
            <a:endParaRPr lang="en-US" sz="1400" dirty="0">
              <a:solidFill>
                <a:schemeClr val="tx1"/>
              </a:solidFill>
              <a:latin typeface="+mn-lt"/>
              <a:ea typeface="+mn-ea"/>
            </a:endParaRPr>
          </a:p>
          <a:p>
            <a:pPr eaLnBrk="1" hangingPunct="1">
              <a:spcBef>
                <a:spcPct val="0"/>
              </a:spcBef>
            </a:pPr>
            <a:endParaRPr lang="en-US" dirty="0"/>
          </a:p>
          <a:p>
            <a:pPr eaLnBrk="1" hangingPunct="1">
              <a:spcBef>
                <a:spcPct val="0"/>
              </a:spcBef>
            </a:pPr>
            <a:r>
              <a:rPr lang="en-US" b="1" dirty="0"/>
              <a:t>Self-Assessment</a:t>
            </a:r>
          </a:p>
          <a:p>
            <a:pPr eaLnBrk="1" hangingPunct="1">
              <a:spcBef>
                <a:spcPct val="0"/>
              </a:spcBef>
            </a:pPr>
            <a:r>
              <a:rPr lang="en-US" dirty="0"/>
              <a:t>The PATH Intl. Center Accreditation Self-Assessment form is a resource available to centers that can help to determine if they are ready to start the accreditation process. To become accredited, centers must be in 100% compliance with all PATH Intl. mandatory standards, have a passing score of 75% or higher in each category with an overall score of 80% or higher. The self-assessment allows centers to ensure that they are meeting the standards prior to the site visit. Center Representatives are not required to complete this form for Accreditation; however it is strongly encouraged to help you access your centers compliance with the standards.</a:t>
            </a:r>
          </a:p>
          <a:p>
            <a:pPr eaLnBrk="1" hangingPunct="1">
              <a:spcBef>
                <a:spcPct val="0"/>
              </a:spcBef>
            </a:pPr>
            <a:endParaRPr lang="en-US" dirty="0"/>
          </a:p>
          <a:p>
            <a:pPr eaLnBrk="1" hangingPunct="1">
              <a:spcBef>
                <a:spcPct val="0"/>
              </a:spcBef>
            </a:pPr>
            <a:r>
              <a:rPr lang="en-US" dirty="0"/>
              <a:t>We will take</a:t>
            </a:r>
            <a:r>
              <a:rPr lang="en-US" baseline="0" dirty="0"/>
              <a:t> a closer look at scoring in a moment.</a:t>
            </a:r>
            <a:endParaRPr lang="en-US" dirty="0"/>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774" fontAlgn="base">
              <a:spcBef>
                <a:spcPct val="0"/>
              </a:spcBef>
              <a:spcAft>
                <a:spcPct val="0"/>
              </a:spcAft>
              <a:defRPr/>
            </a:pPr>
            <a:fld id="{B3504BD1-8F6E-4016-8A3C-A0463664375A}" type="slidenum">
              <a:rPr lang="en-US">
                <a:solidFill>
                  <a:prstClr val="black"/>
                </a:solidFill>
                <a:latin typeface="Calibri"/>
                <a:ea typeface="Arial" charset="0"/>
                <a:cs typeface="Arial" charset="0"/>
              </a:rPr>
              <a:pPr defTabSz="931774" fontAlgn="base">
                <a:spcBef>
                  <a:spcPct val="0"/>
                </a:spcBef>
                <a:spcAft>
                  <a:spcPct val="0"/>
                </a:spcAft>
                <a:defRPr/>
              </a:pPr>
              <a:t>26</a:t>
            </a:fld>
            <a:endParaRPr lang="en-US">
              <a:solidFill>
                <a:prstClr val="black"/>
              </a:solidFill>
              <a:latin typeface="Calibri"/>
              <a:ea typeface="Arial" charset="0"/>
              <a:cs typeface="Arial" charset="0"/>
            </a:endParaRPr>
          </a:p>
        </p:txBody>
      </p:sp>
    </p:spTree>
    <p:extLst>
      <p:ext uri="{BB962C8B-B14F-4D97-AF65-F5344CB8AC3E}">
        <p14:creationId xmlns:p14="http://schemas.microsoft.com/office/powerpoint/2010/main" val="377008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xfrm>
            <a:off x="1414463" y="1162050"/>
            <a:ext cx="4181475" cy="3136900"/>
          </a:xfrm>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a:t>After all of the time and</a:t>
            </a:r>
            <a:r>
              <a:rPr lang="en-US" b="0" baseline="0" dirty="0"/>
              <a:t> effort spent in preparing your program for accreditation, be sure that you and all staff members of your center help set your program up for success. Explore these areas to encourage a productive, successful site visit.</a:t>
            </a:r>
            <a:endParaRPr lang="en-US" b="0" dirty="0"/>
          </a:p>
          <a:p>
            <a:pPr eaLnBrk="1" hangingPunct="1">
              <a:spcBef>
                <a:spcPct val="0"/>
              </a:spcBef>
            </a:pPr>
            <a:endParaRPr lang="en-US" b="1" dirty="0"/>
          </a:p>
          <a:p>
            <a:pPr eaLnBrk="1" hangingPunct="1">
              <a:spcBef>
                <a:spcPct val="0"/>
              </a:spcBef>
            </a:pPr>
            <a:r>
              <a:rPr lang="en-US" b="1" dirty="0"/>
              <a:t>Attention to Detail:</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If the standard has subparts, all subparts must be in compliance in order to score a “yes” to the standard. </a:t>
            </a:r>
            <a:r>
              <a:rPr lang="en-US" sz="1200" dirty="0">
                <a:solidFill>
                  <a:schemeClr val="bg1"/>
                </a:solidFill>
              </a:rPr>
              <a:t>Center did not address ALL subparts. The center also did  not address both identifying the concerns in writing and providing written procedures to address those concerns. </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dirty="0">
              <a:solidFill>
                <a:schemeClr val="bg1"/>
              </a:solidFill>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solidFill>
                  <a:schemeClr val="bg1"/>
                </a:solidFill>
              </a:rPr>
              <a:t>Signatures and/or dates are missing. Take care when using double sided forms. Sometimes people forget to turn the form over to complete. </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dirty="0">
              <a:solidFill>
                <a:schemeClr val="bg1"/>
              </a:solidFill>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solidFill>
                  <a:schemeClr val="bg1"/>
                </a:solidFill>
              </a:rPr>
              <a:t>The equine emergency information was not placed </a:t>
            </a:r>
            <a:r>
              <a:rPr lang="en-US" b="1" dirty="0">
                <a:solidFill>
                  <a:schemeClr val="bg1"/>
                </a:solidFill>
              </a:rPr>
              <a:t>in </a:t>
            </a:r>
            <a:r>
              <a:rPr lang="en-US" dirty="0">
                <a:solidFill>
                  <a:schemeClr val="bg1"/>
                </a:solidFill>
              </a:rPr>
              <a:t>the equine first aid container. </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dirty="0">
              <a:solidFill>
                <a:schemeClr val="bg1"/>
              </a:solidFill>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1" dirty="0"/>
              <a:t>Specialties:</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solidFill>
                  <a:schemeClr val="bg1"/>
                </a:solidFill>
              </a:rPr>
              <a:t>Participants were not wearing ASTM/SEI helmets (documented by label in helmet or information printed out from ASTM-SEI website).</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dirty="0">
              <a:solidFill>
                <a:schemeClr val="bg1"/>
              </a:solidFill>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solidFill>
                  <a:schemeClr val="bg1"/>
                </a:solidFill>
              </a:rPr>
              <a:t>The arena was not clear of objects that might injure equines, participants and personnel.</a:t>
            </a:r>
            <a:endParaRPr lang="en-US" dirty="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1" dirty="0"/>
              <a:t>Policies &amp; Procedures:</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solidFill>
                  <a:schemeClr val="bg1"/>
                </a:solidFill>
              </a:rPr>
              <a:t>First aid container did not have written</a:t>
            </a:r>
            <a:r>
              <a:rPr lang="en-US" b="1" i="1" dirty="0">
                <a:solidFill>
                  <a:schemeClr val="bg1"/>
                </a:solidFill>
              </a:rPr>
              <a:t> </a:t>
            </a:r>
            <a:r>
              <a:rPr lang="en-US" dirty="0">
                <a:solidFill>
                  <a:schemeClr val="bg1"/>
                </a:solidFill>
              </a:rPr>
              <a:t>documentation of maintenance. </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1" dirty="0"/>
              <a:t>Update Information:</a:t>
            </a:r>
            <a:endParaRPr lang="en-US" dirty="0">
              <a:solidFill>
                <a:schemeClr val="bg1"/>
              </a:solidFill>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solidFill>
                  <a:schemeClr val="bg1"/>
                </a:solidFill>
              </a:rPr>
              <a:t>Center did not update participant and volunteer information annually. Or follow their own policy on updates.</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1" dirty="0"/>
              <a:t>Emergency</a:t>
            </a:r>
            <a:r>
              <a:rPr lang="en-US" b="1" baseline="0" dirty="0"/>
              <a:t> Procedures</a:t>
            </a:r>
            <a:r>
              <a:rPr lang="en-US" b="1" dirty="0"/>
              <a:t>:</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solidFill>
                  <a:schemeClr val="bg1"/>
                </a:solidFill>
              </a:rPr>
              <a:t>Centers (personnel, volunteers, and participants) did not rehearse emergency procedures. </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dirty="0">
              <a:solidFill>
                <a:schemeClr val="bg1"/>
              </a:solidFill>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solidFill>
                  <a:schemeClr val="bg1"/>
                </a:solidFill>
              </a:rPr>
              <a:t>No emergency information posted adjacent to the phone. Take care when using a cell phone as the emergency phone – information still needs</a:t>
            </a:r>
            <a:r>
              <a:rPr lang="en-US" baseline="0" dirty="0">
                <a:solidFill>
                  <a:schemeClr val="bg1"/>
                </a:solidFill>
              </a:rPr>
              <a:t> </a:t>
            </a:r>
            <a:r>
              <a:rPr lang="en-US" dirty="0">
                <a:solidFill>
                  <a:schemeClr val="bg1"/>
                </a:solidFill>
              </a:rPr>
              <a:t>to be posted adjacent to that phone, placed in a designated location, and with signal and charged battery. </a:t>
            </a:r>
          </a:p>
          <a:p>
            <a:pPr eaLnBrk="1" hangingPunct="1">
              <a:spcBef>
                <a:spcPct val="0"/>
              </a:spcBef>
            </a:pPr>
            <a:endParaRPr lang="en-US" dirty="0"/>
          </a:p>
          <a:p>
            <a:pPr eaLnBrk="1" hangingPunct="1">
              <a:spcBef>
                <a:spcPct val="0"/>
              </a:spcBef>
            </a:pPr>
            <a:r>
              <a:rPr lang="en-US" b="1" dirty="0"/>
              <a:t>Written Records:</a:t>
            </a:r>
          </a:p>
          <a:p>
            <a:pPr marL="171450" indent="-171450">
              <a:buClr>
                <a:srgbClr val="068DB2"/>
              </a:buClr>
              <a:buFont typeface="Arial" panose="020B0604020202020204" pitchFamily="34" charset="0"/>
              <a:buChar char="•"/>
            </a:pPr>
            <a:r>
              <a:rPr lang="en-US" sz="1200" dirty="0">
                <a:solidFill>
                  <a:schemeClr val="bg1"/>
                </a:solidFill>
              </a:rPr>
              <a:t>No written contract for leasing or borrowing an equine.</a:t>
            </a:r>
          </a:p>
          <a:p>
            <a:pPr marL="0" indent="0">
              <a:buClr>
                <a:srgbClr val="068DB2"/>
              </a:buClr>
              <a:buFont typeface="Wingdings" charset="2"/>
              <a:buChar char="q"/>
            </a:pPr>
            <a:endParaRPr lang="en-US" sz="1200" dirty="0">
              <a:solidFill>
                <a:schemeClr val="bg1"/>
              </a:solidFill>
            </a:endParaRPr>
          </a:p>
          <a:p>
            <a:pPr marL="171450" marR="0" indent="-171450" algn="l" defTabSz="914400" rtl="0" eaLnBrk="1" fontAlgn="auto" latinLnBrk="0" hangingPunct="1">
              <a:lnSpc>
                <a:spcPct val="100000"/>
              </a:lnSpc>
              <a:spcBef>
                <a:spcPts val="0"/>
              </a:spcBef>
              <a:spcAft>
                <a:spcPts val="0"/>
              </a:spcAft>
              <a:buClr>
                <a:srgbClr val="068DB2"/>
              </a:buClr>
              <a:buSzTx/>
              <a:buFont typeface="Arial" panose="020B0604020202020204" pitchFamily="34" charset="0"/>
              <a:buChar char="•"/>
              <a:tabLst/>
              <a:defRPr/>
            </a:pPr>
            <a:r>
              <a:rPr lang="en-US" sz="1200" dirty="0">
                <a:solidFill>
                  <a:schemeClr val="bg1"/>
                </a:solidFill>
              </a:rPr>
              <a:t>Some of the persons and personnel listed on the organizational chart did not have a job description. All positions on the organizational chart must have written job descriptions for this standard. </a:t>
            </a:r>
          </a:p>
          <a:p>
            <a:pPr marL="0" indent="0">
              <a:buClr>
                <a:srgbClr val="068DB2"/>
              </a:buClr>
              <a:buFont typeface="Wingdings" charset="2"/>
              <a:buNone/>
            </a:pPr>
            <a:endParaRPr lang="en-US" sz="1200" dirty="0">
              <a:solidFill>
                <a:schemeClr val="bg1"/>
              </a:solidFill>
            </a:endParaRPr>
          </a:p>
          <a:p>
            <a:pPr marL="171450" indent="-171450">
              <a:buClr>
                <a:srgbClr val="068DB2"/>
              </a:buClr>
              <a:buFont typeface="Arial" panose="020B0604020202020204" pitchFamily="34" charset="0"/>
              <a:buChar char="•"/>
            </a:pPr>
            <a:r>
              <a:rPr lang="en-US" sz="1200" dirty="0">
                <a:solidFill>
                  <a:schemeClr val="bg1"/>
                </a:solidFill>
              </a:rPr>
              <a:t>Consent/non-consent for use of still and video photography not completed for all personnel, volunteers and participants. </a:t>
            </a:r>
          </a:p>
          <a:p>
            <a:pPr marL="0" indent="0" eaLnBrk="1" hangingPunct="1">
              <a:spcBef>
                <a:spcPct val="0"/>
              </a:spcBef>
              <a:buFont typeface="Arial" panose="020B0604020202020204" pitchFamily="34" charset="0"/>
              <a:buNone/>
            </a:pPr>
            <a:endParaRPr lang="en-US" dirty="0">
              <a:solidFill>
                <a:schemeClr val="bg1"/>
              </a:solidFill>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solidFill>
                  <a:schemeClr val="bg1"/>
                </a:solidFill>
              </a:rPr>
              <a:t>Not all participants had a signed medical clearance</a:t>
            </a:r>
            <a:r>
              <a:rPr lang="en-US" baseline="0" dirty="0">
                <a:solidFill>
                  <a:schemeClr val="bg1"/>
                </a:solidFill>
              </a:rPr>
              <a:t> </a:t>
            </a:r>
            <a:r>
              <a:rPr lang="en-US" dirty="0">
                <a:solidFill>
                  <a:schemeClr val="bg1"/>
                </a:solidFill>
              </a:rPr>
              <a:t>form.</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dirty="0">
              <a:solidFill>
                <a:schemeClr val="bg1"/>
              </a:solidFill>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solidFill>
                  <a:schemeClr val="bg1"/>
                </a:solidFill>
              </a:rPr>
              <a:t>No written evidence of an introductory screening process for prospective equines. </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dirty="0">
              <a:solidFill>
                <a:schemeClr val="bg1"/>
              </a:solidFill>
            </a:endParaRPr>
          </a:p>
          <a:p>
            <a:pPr marL="171450" indent="-171450" eaLnBrk="1" hangingPunct="1">
              <a:spcBef>
                <a:spcPct val="0"/>
              </a:spcBef>
              <a:buFont typeface="Arial" panose="020B0604020202020204" pitchFamily="34" charset="0"/>
              <a:buChar char="•"/>
            </a:pPr>
            <a:endParaRPr lang="en-US" dirty="0">
              <a:solidFill>
                <a:srgbClr val="FF0000"/>
              </a:solidFill>
            </a:endParaRPr>
          </a:p>
          <a:p>
            <a:pPr eaLnBrk="1" hangingPunct="1">
              <a:spcBef>
                <a:spcPct val="0"/>
              </a:spcBef>
            </a:pPr>
            <a:endParaRPr lang="en-US" dirty="0">
              <a:solidFill>
                <a:srgbClr val="FF0000"/>
              </a:solidFill>
            </a:endParaRPr>
          </a:p>
          <a:p>
            <a:pPr eaLnBrk="1" hangingPunct="1">
              <a:spcBef>
                <a:spcPct val="0"/>
              </a:spcBef>
            </a:pPr>
            <a:endParaRPr lang="en-US" dirty="0">
              <a:solidFill>
                <a:srgbClr val="FF0000"/>
              </a:solidFill>
            </a:endParaRPr>
          </a:p>
          <a:p>
            <a:pPr eaLnBrk="1" hangingPunct="1">
              <a:spcBef>
                <a:spcPct val="0"/>
              </a:spcBef>
            </a:pPr>
            <a:endParaRPr lang="en-US" dirty="0"/>
          </a:p>
        </p:txBody>
      </p:sp>
      <p:sp>
        <p:nvSpPr>
          <p:cNvPr id="1146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774" fontAlgn="base">
              <a:spcBef>
                <a:spcPct val="0"/>
              </a:spcBef>
              <a:spcAft>
                <a:spcPct val="0"/>
              </a:spcAft>
              <a:defRPr/>
            </a:pPr>
            <a:fld id="{EDFCCACB-3073-4B5C-99D3-4214D8AEF915}" type="slidenum">
              <a:rPr lang="en-US">
                <a:solidFill>
                  <a:srgbClr val="000000"/>
                </a:solidFill>
                <a:latin typeface="Calibri"/>
                <a:ea typeface="Arial" charset="0"/>
                <a:cs typeface="Arial" charset="0"/>
              </a:rPr>
              <a:pPr defTabSz="931774" fontAlgn="base">
                <a:spcBef>
                  <a:spcPct val="0"/>
                </a:spcBef>
                <a:spcAft>
                  <a:spcPct val="0"/>
                </a:spcAft>
                <a:defRPr/>
              </a:pPr>
              <a:t>27</a:t>
            </a:fld>
            <a:endParaRPr lang="en-US">
              <a:solidFill>
                <a:srgbClr val="000000"/>
              </a:solidFill>
              <a:latin typeface="Calibri"/>
              <a:ea typeface="Arial" charset="0"/>
              <a:cs typeface="Arial" charset="0"/>
            </a:endParaRPr>
          </a:p>
        </p:txBody>
      </p:sp>
    </p:spTree>
    <p:extLst>
      <p:ext uri="{BB962C8B-B14F-4D97-AF65-F5344CB8AC3E}">
        <p14:creationId xmlns:p14="http://schemas.microsoft.com/office/powerpoint/2010/main" val="3838352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xfrm>
            <a:off x="1414463" y="1162050"/>
            <a:ext cx="4181475" cy="3136900"/>
          </a:xfrm>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At the completion of the visit, the accreditation score form is completed by the lead visitor and a copy of the form is given to the center representative and a copy is retained by the lead visitor. Comments are written by both the lead visitor and the center representative for any standard receiving a “no” score. The score form and comment form are signed by the lead visitor, associate visitor and center representative. </a:t>
            </a:r>
          </a:p>
          <a:p>
            <a:pPr eaLnBrk="1" hangingPunct="1">
              <a:spcBef>
                <a:spcPct val="0"/>
              </a:spcBef>
            </a:pPr>
            <a:endParaRPr lang="en-US" dirty="0"/>
          </a:p>
          <a:p>
            <a:pPr>
              <a:buClr>
                <a:srgbClr val="068DB2"/>
              </a:buClr>
              <a:buFont typeface="Wingdings" charset="2"/>
              <a:buChar char="q"/>
            </a:pPr>
            <a:r>
              <a:rPr lang="en-US" sz="2200" dirty="0">
                <a:solidFill>
                  <a:schemeClr val="bg1"/>
                </a:solidFill>
              </a:rPr>
              <a:t>Any ‘No’ scores must be documented on the Site Visit Comment Form by the Lead Visitor. </a:t>
            </a:r>
          </a:p>
          <a:p>
            <a:pPr>
              <a:buClr>
                <a:srgbClr val="068DB2"/>
              </a:buClr>
              <a:buFont typeface="Wingdings" charset="2"/>
              <a:buChar char="q"/>
            </a:pPr>
            <a:r>
              <a:rPr lang="en-US" dirty="0">
                <a:solidFill>
                  <a:schemeClr val="bg1"/>
                </a:solidFill>
              </a:rPr>
              <a:t>The Center Representative is encouraged to comment before moving on to next standard.</a:t>
            </a:r>
          </a:p>
          <a:p>
            <a:pPr>
              <a:buClr>
                <a:srgbClr val="068DB2"/>
              </a:buClr>
              <a:buFont typeface="Wingdings" charset="2"/>
              <a:buChar char="q"/>
            </a:pPr>
            <a:endParaRPr lang="en-US" sz="2200" dirty="0">
              <a:solidFill>
                <a:schemeClr val="bg1"/>
              </a:solidFill>
            </a:endParaRPr>
          </a:p>
          <a:p>
            <a:pPr marL="457200" indent="-457200" fontAlgn="base">
              <a:lnSpc>
                <a:spcPts val="3800"/>
              </a:lnSpc>
              <a:spcBef>
                <a:spcPct val="0"/>
              </a:spcBef>
              <a:spcAft>
                <a:spcPct val="0"/>
              </a:spcAft>
              <a:buClr>
                <a:srgbClr val="068DB2"/>
              </a:buClr>
              <a:buFont typeface="Wingdings" charset="2"/>
              <a:buChar char="q"/>
            </a:pPr>
            <a:endParaRPr lang="en-US" sz="1200" dirty="0">
              <a:solidFill>
                <a:schemeClr val="bg1"/>
              </a:solidFill>
              <a:latin typeface="Arial" charset="0"/>
              <a:ea typeface="ＭＳ Ｐゴシック" charset="-128"/>
            </a:endParaRPr>
          </a:p>
          <a:p>
            <a:pPr marL="457200" indent="-457200" fontAlgn="base">
              <a:lnSpc>
                <a:spcPts val="3800"/>
              </a:lnSpc>
              <a:spcBef>
                <a:spcPct val="0"/>
              </a:spcBef>
              <a:spcAft>
                <a:spcPct val="0"/>
              </a:spcAft>
              <a:buClr>
                <a:srgbClr val="068DB2"/>
              </a:buClr>
              <a:buFont typeface="Wingdings" charset="2"/>
              <a:buChar char="q"/>
            </a:pPr>
            <a:endParaRPr lang="en-US" sz="1200" dirty="0">
              <a:solidFill>
                <a:schemeClr val="bg1"/>
              </a:solidFill>
              <a:latin typeface="Arial" charset="0"/>
              <a:ea typeface="ＭＳ Ｐゴシック" charset="-128"/>
            </a:endParaRPr>
          </a:p>
          <a:p>
            <a:pPr marL="457200" indent="-457200" fontAlgn="base">
              <a:lnSpc>
                <a:spcPts val="3800"/>
              </a:lnSpc>
              <a:spcBef>
                <a:spcPct val="0"/>
              </a:spcBef>
              <a:spcAft>
                <a:spcPct val="0"/>
              </a:spcAft>
              <a:buClr>
                <a:srgbClr val="068DB2"/>
              </a:buClr>
              <a:buFont typeface="Wingdings" charset="2"/>
              <a:buChar char="q"/>
            </a:pPr>
            <a:endParaRPr lang="en-US" sz="1200" dirty="0">
              <a:solidFill>
                <a:schemeClr val="bg1"/>
              </a:solidFill>
              <a:latin typeface="Arial" charset="0"/>
              <a:ea typeface="ＭＳ Ｐゴシック" charset="-128"/>
            </a:endParaRPr>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774" fontAlgn="base">
              <a:spcBef>
                <a:spcPct val="0"/>
              </a:spcBef>
              <a:spcAft>
                <a:spcPct val="0"/>
              </a:spcAft>
              <a:defRPr/>
            </a:pPr>
            <a:fld id="{91522C8F-234F-44AA-8A65-B20A5284B0CF}" type="slidenum">
              <a:rPr lang="en-US">
                <a:solidFill>
                  <a:prstClr val="black"/>
                </a:solidFill>
                <a:latin typeface="Calibri"/>
                <a:ea typeface="Arial" charset="0"/>
                <a:cs typeface="Arial" charset="0"/>
              </a:rPr>
              <a:pPr defTabSz="931774" fontAlgn="base">
                <a:spcBef>
                  <a:spcPct val="0"/>
                </a:spcBef>
                <a:spcAft>
                  <a:spcPct val="0"/>
                </a:spcAft>
                <a:defRPr/>
              </a:pPr>
              <a:t>28</a:t>
            </a:fld>
            <a:endParaRPr lang="en-US">
              <a:solidFill>
                <a:prstClr val="black"/>
              </a:solidFill>
              <a:latin typeface="Calibri"/>
              <a:ea typeface="Arial" charset="0"/>
              <a:cs typeface="Arial" charset="0"/>
            </a:endParaRPr>
          </a:p>
        </p:txBody>
      </p:sp>
    </p:spTree>
    <p:extLst>
      <p:ext uri="{BB962C8B-B14F-4D97-AF65-F5344CB8AC3E}">
        <p14:creationId xmlns:p14="http://schemas.microsoft.com/office/powerpoint/2010/main" val="3448927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1414463" y="1162050"/>
            <a:ext cx="4181475" cy="3136900"/>
          </a:xfrm>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rtl="0"/>
            <a:r>
              <a:rPr lang="en-US" sz="1200" b="0" i="0" u="none" strike="noStrike" kern="1200">
                <a:solidFill>
                  <a:schemeClr val="tx1"/>
                </a:solidFill>
                <a:effectLst/>
                <a:latin typeface="+mn-lt"/>
                <a:ea typeface="+mn-ea"/>
                <a:cs typeface="+mn-cs"/>
              </a:rPr>
              <a:t>Maintaining elevated programming and passing accreditation means more than solely meeting mandatory standards. </a:t>
            </a:r>
            <a:endParaRPr lang="en-US" sz="1400" b="0">
              <a:effectLst/>
            </a:endParaRPr>
          </a:p>
          <a:p>
            <a:pPr rtl="0"/>
            <a:br>
              <a:rPr lang="en-US" sz="1400" b="0" dirty="0">
                <a:effectLst/>
              </a:rPr>
            </a:br>
            <a:r>
              <a:rPr lang="en-US" sz="1200" b="0" i="0" u="none" strike="noStrike" kern="1200" dirty="0">
                <a:solidFill>
                  <a:schemeClr val="tx1"/>
                </a:solidFill>
                <a:effectLst/>
                <a:latin typeface="+mn-lt"/>
                <a:ea typeface="+mn-ea"/>
                <a:cs typeface="+mn-cs"/>
              </a:rPr>
              <a:t>In terms of passing a site visit, a minimum passing score means that 100% of all mandatory standards are passed along with:</a:t>
            </a:r>
            <a:endParaRPr lang="en-US" sz="1400" b="0" dirty="0">
              <a:effectLst/>
            </a:endParaRPr>
          </a:p>
          <a:p>
            <a:pPr rtl="0"/>
            <a:r>
              <a:rPr lang="en-US" sz="1200" b="0" i="0" u="none" strike="noStrike" kern="1200" dirty="0">
                <a:solidFill>
                  <a:schemeClr val="tx1"/>
                </a:solidFill>
                <a:effectLst/>
                <a:latin typeface="+mn-lt"/>
                <a:ea typeface="+mn-ea"/>
                <a:cs typeface="+mn-cs"/>
              </a:rPr>
              <a:t>-75% or better in Core, Driving, MMH</a:t>
            </a:r>
            <a:endParaRPr lang="en-US" sz="1400" b="0" dirty="0">
              <a:effectLst/>
            </a:endParaRPr>
          </a:p>
          <a:p>
            <a:pPr rtl="0"/>
            <a:r>
              <a:rPr lang="en-US" sz="1200" b="0" i="0" u="none" strike="noStrike" kern="1200" dirty="0">
                <a:solidFill>
                  <a:schemeClr val="tx1"/>
                </a:solidFill>
                <a:effectLst/>
                <a:latin typeface="+mn-lt"/>
                <a:ea typeface="+mn-ea"/>
                <a:cs typeface="+mn-cs"/>
              </a:rPr>
              <a:t>-50% or better in Mounted, Interactive Vaulting and Equestrian Skills</a:t>
            </a:r>
            <a:endParaRPr lang="en-US" sz="1400" b="0" dirty="0">
              <a:effectLst/>
            </a:endParaRPr>
          </a:p>
          <a:p>
            <a:pPr rtl="0"/>
            <a:br>
              <a:rPr lang="en-US" sz="1400" b="0" dirty="0">
                <a:effectLst/>
              </a:rPr>
            </a:br>
            <a:r>
              <a:rPr lang="en-US" sz="1200" b="0" i="0" u="none" strike="noStrike" kern="1200" dirty="0">
                <a:solidFill>
                  <a:schemeClr val="tx1"/>
                </a:solidFill>
                <a:effectLst/>
                <a:latin typeface="+mn-lt"/>
                <a:ea typeface="+mn-ea"/>
                <a:cs typeface="+mn-cs"/>
              </a:rPr>
              <a:t>The overall score needs to be 80% or better to gain recognition as a Premier Accredited Center.</a:t>
            </a:r>
            <a:endParaRPr lang="en-US" sz="1400" b="0" dirty="0">
              <a:effectLst/>
            </a:endParaRPr>
          </a:p>
          <a:p>
            <a:br>
              <a:rPr lang="en-US" sz="1400" b="0" dirty="0">
                <a:effectLst/>
              </a:rPr>
            </a:br>
            <a:endParaRPr lang="en-US" sz="1400" dirty="0">
              <a:ea typeface="ＭＳ Ｐゴシック" pitchFamily="34" charset="-128"/>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29D105-FC48-45B2-8CFC-22825B13008E}" type="slidenum">
              <a:rPr lang="en-US">
                <a:ea typeface="ＭＳ Ｐゴシック" charset="-128"/>
                <a:cs typeface="ＭＳ Ｐゴシック" charset="-128"/>
              </a:rPr>
              <a:pPr fontAlgn="base">
                <a:spcBef>
                  <a:spcPct val="0"/>
                </a:spcBef>
                <a:spcAft>
                  <a:spcPct val="0"/>
                </a:spcAft>
                <a:defRPr/>
              </a:pPr>
              <a:t>29</a:t>
            </a:fld>
            <a:endParaRPr lang="en-US" dirty="0">
              <a:ea typeface="ＭＳ Ｐゴシック" charset="-128"/>
              <a:cs typeface="ＭＳ Ｐゴシック" charset="-128"/>
            </a:endParaRPr>
          </a:p>
        </p:txBody>
      </p:sp>
    </p:spTree>
    <p:extLst>
      <p:ext uri="{BB962C8B-B14F-4D97-AF65-F5344CB8AC3E}">
        <p14:creationId xmlns:p14="http://schemas.microsoft.com/office/powerpoint/2010/main" val="362931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3</a:t>
            </a:fld>
            <a:endParaRPr lang="en-US">
              <a:solidFill>
                <a:prstClr val="black"/>
              </a:solidFill>
              <a:latin typeface="Calibri"/>
            </a:endParaRPr>
          </a:p>
        </p:txBody>
      </p:sp>
    </p:spTree>
    <p:extLst>
      <p:ext uri="{BB962C8B-B14F-4D97-AF65-F5344CB8AC3E}">
        <p14:creationId xmlns:p14="http://schemas.microsoft.com/office/powerpoint/2010/main" val="3608010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xfrm>
            <a:off x="1414463" y="1162050"/>
            <a:ext cx="4181475" cy="3136900"/>
          </a:xfrm>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buClr>
                <a:srgbClr val="068DB2"/>
              </a:buClr>
              <a:buFont typeface="Wingdings" charset="2"/>
              <a:buChar char="q"/>
            </a:pPr>
            <a:r>
              <a:rPr lang="en-US" sz="2200" dirty="0">
                <a:solidFill>
                  <a:schemeClr val="bg1"/>
                </a:solidFill>
              </a:rPr>
              <a:t>Any Mandatory Standards marked ‘No’ (non-compliant) must be documented and an Immediate Corrective Action Form completed before moving on to the next standard.</a:t>
            </a:r>
          </a:p>
          <a:p>
            <a:pPr>
              <a:buClr>
                <a:srgbClr val="068DB2"/>
              </a:buClr>
              <a:buFont typeface="Wingdings" charset="2"/>
              <a:buChar char="q"/>
            </a:pPr>
            <a:r>
              <a:rPr lang="en-US" sz="2200" dirty="0">
                <a:solidFill>
                  <a:schemeClr val="bg1"/>
                </a:solidFill>
              </a:rPr>
              <a:t>An appeal letter along with the Immediate Corrective Action Form must be postmarked to PATH within 5 working days.</a:t>
            </a:r>
          </a:p>
          <a:p>
            <a:pPr>
              <a:buClr>
                <a:srgbClr val="068DB2"/>
              </a:buClr>
              <a:buFont typeface="Wingdings" charset="2"/>
              <a:buChar char="q"/>
            </a:pPr>
            <a:r>
              <a:rPr lang="en-US" sz="2200" dirty="0">
                <a:solidFill>
                  <a:schemeClr val="bg1"/>
                </a:solidFill>
              </a:rPr>
              <a:t>Appeals process is covered more fully in the Accreditation &amp; Reaccreditation Booklet.</a:t>
            </a:r>
          </a:p>
          <a:p>
            <a:pPr>
              <a:buClr>
                <a:srgbClr val="068DB2"/>
              </a:buClr>
              <a:buFont typeface="Wingdings" charset="2"/>
              <a:buChar char="q"/>
            </a:pPr>
            <a:endParaRPr lang="en-US" sz="2200" dirty="0">
              <a:solidFill>
                <a:schemeClr val="bg1"/>
              </a:solidFill>
            </a:endParaRPr>
          </a:p>
          <a:p>
            <a:pPr marL="0" marR="0" indent="0" algn="l" defTabSz="914400" rtl="0" eaLnBrk="1" fontAlgn="auto" latinLnBrk="0" hangingPunct="1">
              <a:lnSpc>
                <a:spcPct val="100000"/>
              </a:lnSpc>
              <a:spcBef>
                <a:spcPts val="0"/>
              </a:spcBef>
              <a:spcAft>
                <a:spcPts val="0"/>
              </a:spcAft>
              <a:buClr>
                <a:srgbClr val="068DB2"/>
              </a:buClr>
              <a:buSzTx/>
              <a:buFont typeface="Wingdings" charset="2"/>
              <a:buNone/>
              <a:tabLst/>
              <a:defRPr/>
            </a:pPr>
            <a:r>
              <a:rPr lang="en-US" sz="2400" dirty="0"/>
              <a:t>Upon completion of the visit, the original score form and any supporting documentation is sealed in the presence of the center representative in a stamped envelope and mailed to the PATH Intl. office the same day for calculation. The responsibility to mail the score form rests with the lead visitor. If the original score form is lost, an unaltered copy may be used for scoring.</a:t>
            </a:r>
          </a:p>
          <a:p>
            <a:pPr>
              <a:buClr>
                <a:srgbClr val="068DB2"/>
              </a:buClr>
              <a:buFont typeface="Wingdings" charset="2"/>
              <a:buChar char="q"/>
            </a:pPr>
            <a:endParaRPr lang="en-US" sz="2200" dirty="0">
              <a:solidFill>
                <a:schemeClr val="bg1"/>
              </a:solidFill>
            </a:endParaRPr>
          </a:p>
          <a:p>
            <a:pPr marL="457200" indent="-457200" fontAlgn="base">
              <a:lnSpc>
                <a:spcPts val="3800"/>
              </a:lnSpc>
              <a:spcBef>
                <a:spcPct val="0"/>
              </a:spcBef>
              <a:spcAft>
                <a:spcPct val="0"/>
              </a:spcAft>
              <a:buClr>
                <a:srgbClr val="068DB2"/>
              </a:buClr>
              <a:buFont typeface="Wingdings" charset="2"/>
              <a:buChar char="q"/>
            </a:pPr>
            <a:endParaRPr lang="en-US" sz="1200" dirty="0">
              <a:solidFill>
                <a:schemeClr val="bg1"/>
              </a:solidFill>
              <a:latin typeface="Arial" charset="0"/>
              <a:ea typeface="ＭＳ Ｐゴシック" charset="-128"/>
            </a:endParaRPr>
          </a:p>
          <a:p>
            <a:pPr marL="457200" indent="-457200" fontAlgn="base">
              <a:lnSpc>
                <a:spcPts val="3800"/>
              </a:lnSpc>
              <a:spcBef>
                <a:spcPct val="0"/>
              </a:spcBef>
              <a:spcAft>
                <a:spcPct val="0"/>
              </a:spcAft>
              <a:buClr>
                <a:srgbClr val="068DB2"/>
              </a:buClr>
              <a:buFont typeface="Wingdings" charset="2"/>
              <a:buChar char="q"/>
            </a:pPr>
            <a:endParaRPr lang="en-US" sz="1200" dirty="0">
              <a:solidFill>
                <a:schemeClr val="bg1"/>
              </a:solidFill>
              <a:latin typeface="Arial" charset="0"/>
              <a:ea typeface="ＭＳ Ｐゴシック" charset="-128"/>
            </a:endParaRPr>
          </a:p>
          <a:p>
            <a:pPr marL="457200" indent="-457200" fontAlgn="base">
              <a:lnSpc>
                <a:spcPts val="3800"/>
              </a:lnSpc>
              <a:spcBef>
                <a:spcPct val="0"/>
              </a:spcBef>
              <a:spcAft>
                <a:spcPct val="0"/>
              </a:spcAft>
              <a:buClr>
                <a:srgbClr val="068DB2"/>
              </a:buClr>
              <a:buFont typeface="Wingdings" charset="2"/>
              <a:buChar char="q"/>
            </a:pPr>
            <a:endParaRPr lang="en-US" sz="1200" dirty="0">
              <a:solidFill>
                <a:schemeClr val="bg1"/>
              </a:solidFill>
              <a:latin typeface="Arial" charset="0"/>
              <a:ea typeface="ＭＳ Ｐゴシック" charset="-128"/>
            </a:endParaRPr>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774" fontAlgn="base">
              <a:spcBef>
                <a:spcPct val="0"/>
              </a:spcBef>
              <a:spcAft>
                <a:spcPct val="0"/>
              </a:spcAft>
              <a:defRPr/>
            </a:pPr>
            <a:fld id="{91522C8F-234F-44AA-8A65-B20A5284B0CF}" type="slidenum">
              <a:rPr lang="en-US">
                <a:solidFill>
                  <a:prstClr val="black"/>
                </a:solidFill>
                <a:latin typeface="Calibri"/>
                <a:ea typeface="Arial" charset="0"/>
                <a:cs typeface="Arial" charset="0"/>
              </a:rPr>
              <a:pPr defTabSz="931774" fontAlgn="base">
                <a:spcBef>
                  <a:spcPct val="0"/>
                </a:spcBef>
                <a:spcAft>
                  <a:spcPct val="0"/>
                </a:spcAft>
                <a:defRPr/>
              </a:pPr>
              <a:t>30</a:t>
            </a:fld>
            <a:endParaRPr lang="en-US">
              <a:solidFill>
                <a:prstClr val="black"/>
              </a:solidFill>
              <a:latin typeface="Calibri"/>
              <a:ea typeface="Arial" charset="0"/>
              <a:cs typeface="Arial" charset="0"/>
            </a:endParaRPr>
          </a:p>
        </p:txBody>
      </p:sp>
    </p:spTree>
    <p:extLst>
      <p:ext uri="{BB962C8B-B14F-4D97-AF65-F5344CB8AC3E}">
        <p14:creationId xmlns:p14="http://schemas.microsoft.com/office/powerpoint/2010/main" val="1345105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 in 2016</a:t>
            </a:r>
          </a:p>
          <a:p>
            <a:r>
              <a:rPr lang="en-US" dirty="0"/>
              <a:t>41% in 2010</a:t>
            </a:r>
          </a:p>
        </p:txBody>
      </p:sp>
      <p:sp>
        <p:nvSpPr>
          <p:cNvPr id="4" name="Slide Number Placeholder 3"/>
          <p:cNvSpPr>
            <a:spLocks noGrp="1"/>
          </p:cNvSpPr>
          <p:nvPr>
            <p:ph type="sldNum" sz="quarter" idx="10"/>
          </p:nvPr>
        </p:nvSpPr>
        <p:spPr/>
        <p:txBody>
          <a:bodyPr/>
          <a:lstStyle/>
          <a:p>
            <a:fld id="{F84D9308-0961-4408-8092-2FEC77F34955}" type="slidenum">
              <a:rPr lang="en-US" smtClean="0"/>
              <a:t>31</a:t>
            </a:fld>
            <a:endParaRPr lang="en-US"/>
          </a:p>
        </p:txBody>
      </p:sp>
    </p:spTree>
    <p:extLst>
      <p:ext uri="{BB962C8B-B14F-4D97-AF65-F5344CB8AC3E}">
        <p14:creationId xmlns:p14="http://schemas.microsoft.com/office/powerpoint/2010/main" val="1171354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xfrm>
            <a:off x="1414463" y="1162050"/>
            <a:ext cx="4181475" cy="3136900"/>
          </a:xfrm>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dirty="0">
                <a:solidFill>
                  <a:srgbClr val="068DB2"/>
                </a:solidFill>
                <a:latin typeface="Times New Roman"/>
                <a:cs typeface="Times New Roman"/>
              </a:rPr>
              <a:t>Thank you for joining us to learn more about PATH Intl. Standards for Certification and Accreditation.  We wish you much success as you strive to offer safe and effective equine activities.</a:t>
            </a:r>
          </a:p>
          <a:p>
            <a:pPr eaLnBrk="1" hangingPunct="1">
              <a:spcBef>
                <a:spcPct val="0"/>
              </a:spcBef>
            </a:pPr>
            <a:endParaRPr lang="en-US" sz="1200" dirty="0">
              <a:solidFill>
                <a:srgbClr val="068DB2"/>
              </a:solidFill>
              <a:latin typeface="Times New Roman"/>
              <a:cs typeface="Times New Roman"/>
            </a:endParaRPr>
          </a:p>
          <a:p>
            <a:pPr eaLnBrk="1" hangingPunct="1">
              <a:spcBef>
                <a:spcPct val="0"/>
              </a:spcBef>
            </a:pPr>
            <a:r>
              <a:rPr lang="en-US" sz="1200" dirty="0">
                <a:solidFill>
                  <a:srgbClr val="068DB2"/>
                </a:solidFill>
                <a:latin typeface="Times New Roman"/>
                <a:cs typeface="Times New Roman"/>
              </a:rPr>
              <a:t>To access</a:t>
            </a:r>
            <a:r>
              <a:rPr lang="en-US" sz="1200" baseline="0" dirty="0">
                <a:solidFill>
                  <a:srgbClr val="068DB2"/>
                </a:solidFill>
                <a:latin typeface="Times New Roman"/>
                <a:cs typeface="Times New Roman"/>
              </a:rPr>
              <a:t> more resources as you pursue accreditation or instructor certification, visit PATH Intl.’s website at </a:t>
            </a:r>
            <a:r>
              <a:rPr lang="en-US" sz="1200" dirty="0">
                <a:solidFill>
                  <a:srgbClr val="068DB2"/>
                </a:solidFill>
                <a:latin typeface="Times New Roman"/>
                <a:cs typeface="Times New Roman"/>
              </a:rPr>
              <a:t>www.pathintl.org. </a:t>
            </a:r>
          </a:p>
          <a:p>
            <a:pPr eaLnBrk="1" hangingPunct="1">
              <a:spcBef>
                <a:spcPct val="0"/>
              </a:spcBef>
            </a:pPr>
            <a:endParaRPr lang="en-US" sz="1200" dirty="0">
              <a:solidFill>
                <a:srgbClr val="068DB2"/>
              </a:solidFill>
              <a:latin typeface="Times New Roman"/>
              <a:cs typeface="Times New Roman"/>
            </a:endParaRPr>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774" fontAlgn="base">
              <a:spcBef>
                <a:spcPct val="0"/>
              </a:spcBef>
              <a:spcAft>
                <a:spcPct val="0"/>
              </a:spcAft>
              <a:defRPr/>
            </a:pPr>
            <a:fld id="{04BC8C3C-456B-4D01-A3A2-50DAFEB5E4F5}" type="slidenum">
              <a:rPr lang="en-US">
                <a:solidFill>
                  <a:srgbClr val="000000"/>
                </a:solidFill>
                <a:latin typeface="Calibri"/>
                <a:ea typeface="Arial" charset="0"/>
                <a:cs typeface="Arial" charset="0"/>
              </a:rPr>
              <a:pPr defTabSz="931774" fontAlgn="base">
                <a:spcBef>
                  <a:spcPct val="0"/>
                </a:spcBef>
                <a:spcAft>
                  <a:spcPct val="0"/>
                </a:spcAft>
                <a:defRPr/>
              </a:pPr>
              <a:t>34</a:t>
            </a:fld>
            <a:endParaRPr lang="en-US">
              <a:solidFill>
                <a:srgbClr val="000000"/>
              </a:solidFill>
              <a:latin typeface="Calibri"/>
              <a:ea typeface="Arial" charset="0"/>
              <a:cs typeface="Arial" charset="0"/>
            </a:endParaRPr>
          </a:p>
        </p:txBody>
      </p:sp>
    </p:spTree>
    <p:extLst>
      <p:ext uri="{BB962C8B-B14F-4D97-AF65-F5344CB8AC3E}">
        <p14:creationId xmlns:p14="http://schemas.microsoft.com/office/powerpoint/2010/main" val="1685660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xfrm>
            <a:off x="1414463" y="1162050"/>
            <a:ext cx="4181475" cy="3136900"/>
          </a:xfrm>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dirty="0">
                <a:solidFill>
                  <a:srgbClr val="068DB2"/>
                </a:solidFill>
                <a:latin typeface="Times New Roman"/>
                <a:cs typeface="Times New Roman"/>
              </a:rPr>
              <a:t>Thank you for joining us to learn more about PATH Intl. Standards for Certification and Accreditation.  We wish you much success as you strive to offer safe and effective equine activities.</a:t>
            </a:r>
          </a:p>
          <a:p>
            <a:pPr eaLnBrk="1" hangingPunct="1">
              <a:spcBef>
                <a:spcPct val="0"/>
              </a:spcBef>
            </a:pPr>
            <a:endParaRPr lang="en-US" sz="1200" dirty="0">
              <a:solidFill>
                <a:srgbClr val="068DB2"/>
              </a:solidFill>
              <a:latin typeface="Times New Roman"/>
              <a:cs typeface="Times New Roman"/>
            </a:endParaRPr>
          </a:p>
          <a:p>
            <a:pPr eaLnBrk="1" hangingPunct="1">
              <a:spcBef>
                <a:spcPct val="0"/>
              </a:spcBef>
            </a:pPr>
            <a:r>
              <a:rPr lang="en-US" sz="1200" dirty="0">
                <a:solidFill>
                  <a:srgbClr val="068DB2"/>
                </a:solidFill>
                <a:latin typeface="Times New Roman"/>
                <a:cs typeface="Times New Roman"/>
              </a:rPr>
              <a:t>To access</a:t>
            </a:r>
            <a:r>
              <a:rPr lang="en-US" sz="1200" baseline="0" dirty="0">
                <a:solidFill>
                  <a:srgbClr val="068DB2"/>
                </a:solidFill>
                <a:latin typeface="Times New Roman"/>
                <a:cs typeface="Times New Roman"/>
              </a:rPr>
              <a:t> more resources as you pursue accreditation or instructor certification, visit PATH Intl.’s website at </a:t>
            </a:r>
            <a:r>
              <a:rPr lang="en-US" sz="1200" dirty="0">
                <a:solidFill>
                  <a:srgbClr val="068DB2"/>
                </a:solidFill>
                <a:latin typeface="Times New Roman"/>
                <a:cs typeface="Times New Roman"/>
              </a:rPr>
              <a:t>www.pathintl.org. </a:t>
            </a:r>
          </a:p>
          <a:p>
            <a:pPr eaLnBrk="1" hangingPunct="1">
              <a:spcBef>
                <a:spcPct val="0"/>
              </a:spcBef>
            </a:pPr>
            <a:endParaRPr lang="en-US" sz="1200" dirty="0">
              <a:solidFill>
                <a:srgbClr val="068DB2"/>
              </a:solidFill>
              <a:latin typeface="Times New Roman"/>
              <a:cs typeface="Times New Roman"/>
            </a:endParaRPr>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774" fontAlgn="base">
              <a:spcBef>
                <a:spcPct val="0"/>
              </a:spcBef>
              <a:spcAft>
                <a:spcPct val="0"/>
              </a:spcAft>
              <a:defRPr/>
            </a:pPr>
            <a:fld id="{04BC8C3C-456B-4D01-A3A2-50DAFEB5E4F5}" type="slidenum">
              <a:rPr lang="en-US">
                <a:solidFill>
                  <a:srgbClr val="000000"/>
                </a:solidFill>
                <a:latin typeface="Calibri"/>
                <a:ea typeface="Arial" charset="0"/>
                <a:cs typeface="Arial" charset="0"/>
              </a:rPr>
              <a:pPr defTabSz="931774" fontAlgn="base">
                <a:spcBef>
                  <a:spcPct val="0"/>
                </a:spcBef>
                <a:spcAft>
                  <a:spcPct val="0"/>
                </a:spcAft>
                <a:defRPr/>
              </a:pPr>
              <a:t>35</a:t>
            </a:fld>
            <a:endParaRPr lang="en-US">
              <a:solidFill>
                <a:srgbClr val="000000"/>
              </a:solidFill>
              <a:latin typeface="Calibri"/>
              <a:ea typeface="Arial" charset="0"/>
              <a:cs typeface="Arial" charset="0"/>
            </a:endParaRPr>
          </a:p>
        </p:txBody>
      </p:sp>
    </p:spTree>
    <p:extLst>
      <p:ext uri="{BB962C8B-B14F-4D97-AF65-F5344CB8AC3E}">
        <p14:creationId xmlns:p14="http://schemas.microsoft.com/office/powerpoint/2010/main" val="362362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36</a:t>
            </a:fld>
            <a:endParaRPr lang="en-US">
              <a:solidFill>
                <a:prstClr val="black"/>
              </a:solidFill>
              <a:latin typeface="Calibri"/>
            </a:endParaRPr>
          </a:p>
        </p:txBody>
      </p:sp>
    </p:spTree>
    <p:extLst>
      <p:ext uri="{BB962C8B-B14F-4D97-AF65-F5344CB8AC3E}">
        <p14:creationId xmlns:p14="http://schemas.microsoft.com/office/powerpoint/2010/main" val="3892711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37</a:t>
            </a:fld>
            <a:endParaRPr lang="en-US">
              <a:solidFill>
                <a:prstClr val="black"/>
              </a:solidFill>
              <a:latin typeface="Calibri"/>
            </a:endParaRPr>
          </a:p>
        </p:txBody>
      </p:sp>
    </p:spTree>
    <p:extLst>
      <p:ext uri="{BB962C8B-B14F-4D97-AF65-F5344CB8AC3E}">
        <p14:creationId xmlns:p14="http://schemas.microsoft.com/office/powerpoint/2010/main" val="389271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sz="1300" normalizeH="1"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1545B4-EBAA-4B7B-B9DC-807A0328AC1F}" type="slidenum">
              <a:rPr lang="en-US">
                <a:solidFill>
                  <a:srgbClr val="000000"/>
                </a:solidFill>
                <a:ea typeface="ＭＳ Ｐゴシック" charset="-128"/>
                <a:cs typeface="ＭＳ Ｐゴシック" charset="-128"/>
              </a:rPr>
              <a:pPr fontAlgn="base">
                <a:spcBef>
                  <a:spcPct val="0"/>
                </a:spcBef>
                <a:spcAft>
                  <a:spcPct val="0"/>
                </a:spcAft>
                <a:defRPr/>
              </a:pPr>
              <a:t>38</a:t>
            </a:fld>
            <a:endParaRPr lang="en-US"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18350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4</a:t>
            </a:fld>
            <a:endParaRPr lang="en-US">
              <a:solidFill>
                <a:prstClr val="black"/>
              </a:solidFill>
              <a:latin typeface="Calibri"/>
            </a:endParaRPr>
          </a:p>
        </p:txBody>
      </p:sp>
    </p:spTree>
    <p:extLst>
      <p:ext uri="{BB962C8B-B14F-4D97-AF65-F5344CB8AC3E}">
        <p14:creationId xmlns:p14="http://schemas.microsoft.com/office/powerpoint/2010/main" val="356594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5</a:t>
            </a:fld>
            <a:endParaRPr lang="en-US">
              <a:solidFill>
                <a:prstClr val="black"/>
              </a:solidFill>
              <a:latin typeface="Calibri"/>
            </a:endParaRPr>
          </a:p>
        </p:txBody>
      </p:sp>
    </p:spTree>
    <p:extLst>
      <p:ext uri="{BB962C8B-B14F-4D97-AF65-F5344CB8AC3E}">
        <p14:creationId xmlns:p14="http://schemas.microsoft.com/office/powerpoint/2010/main" val="348567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6</a:t>
            </a:fld>
            <a:endParaRPr lang="en-US">
              <a:solidFill>
                <a:prstClr val="black"/>
              </a:solidFill>
              <a:latin typeface="Calibri"/>
            </a:endParaRPr>
          </a:p>
        </p:txBody>
      </p:sp>
    </p:spTree>
    <p:extLst>
      <p:ext uri="{BB962C8B-B14F-4D97-AF65-F5344CB8AC3E}">
        <p14:creationId xmlns:p14="http://schemas.microsoft.com/office/powerpoint/2010/main" val="259256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Benefits of Accreditation</a:t>
            </a:r>
          </a:p>
          <a:p>
            <a:r>
              <a:rPr lang="en-US" sz="1200" b="0" i="0" kern="1200" dirty="0">
                <a:solidFill>
                  <a:schemeClr val="tx1"/>
                </a:solidFill>
                <a:effectLst/>
                <a:latin typeface="+mn-lt"/>
                <a:ea typeface="+mn-ea"/>
                <a:cs typeface="+mn-cs"/>
              </a:rPr>
              <a:t>Just as other professions use accreditation and licensing systems to improve the well-being of their industries, professionals in the field of equine-assisted activities have a distinction of their own through the Premier Accredited Center (PAC) Program. The PAC Program gives centers the chance to demonstrate their excellence in providing quality equine-assisted activities. As a leading representative of the EAAT industry, PATH Intl. PACs receive many benefits.</a:t>
            </a:r>
          </a:p>
          <a:p>
            <a:r>
              <a:rPr lang="en-US" sz="1200" b="0" i="0" u="none" strike="noStrike" kern="1200" dirty="0">
                <a:solidFill>
                  <a:schemeClr val="tx1"/>
                </a:solidFill>
                <a:effectLst/>
                <a:latin typeface="+mn-lt"/>
                <a:ea typeface="+mn-ea"/>
                <a:cs typeface="+mn-cs"/>
                <a:hlinkClick r:id="rId3" tooltip="PATH Intl. Conference"/>
              </a:rPr>
              <a:t>PATH Intl. Conference and Annual Meeting</a:t>
            </a:r>
            <a:r>
              <a:rPr lang="en-US" sz="1200" b="0" i="0" kern="1200" dirty="0">
                <a:solidFill>
                  <a:schemeClr val="tx1"/>
                </a:solidFill>
                <a:effectLst/>
                <a:latin typeface="+mn-lt"/>
                <a:ea typeface="+mn-ea"/>
                <a:cs typeface="+mn-cs"/>
              </a:rPr>
              <a:t> – PATH Intl. PACs are eligible to receive up to one complimentary full registration when three or more individuals are registered and paid for (one per center, per year).</a:t>
            </a:r>
          </a:p>
          <a:p>
            <a:r>
              <a:rPr lang="en-US" sz="1200" b="0" i="0" kern="1200" dirty="0">
                <a:solidFill>
                  <a:schemeClr val="tx1"/>
                </a:solidFill>
                <a:effectLst/>
                <a:latin typeface="+mn-lt"/>
                <a:ea typeface="+mn-ea"/>
                <a:cs typeface="+mn-cs"/>
              </a:rPr>
              <a:t>Riders Assistance Fund Scholarship – PATH Intl. PACs are eligible to apply for this $300 annual scholarship for a child equestrian. Information becomes available early in the year.</a:t>
            </a:r>
          </a:p>
          <a:p>
            <a:r>
              <a:rPr lang="en-US" sz="1200" b="1" i="0" kern="1200" dirty="0">
                <a:solidFill>
                  <a:schemeClr val="tx1"/>
                </a:solidFill>
                <a:effectLst/>
                <a:latin typeface="+mn-lt"/>
                <a:ea typeface="+mn-ea"/>
                <a:cs typeface="+mn-cs"/>
              </a:rPr>
              <a:t>Quality Assurance</a:t>
            </a:r>
          </a:p>
          <a:p>
            <a:r>
              <a:rPr lang="en-US" sz="1200" b="0" i="0" kern="1200" dirty="0">
                <a:solidFill>
                  <a:schemeClr val="tx1"/>
                </a:solidFill>
                <a:effectLst/>
                <a:latin typeface="+mn-lt"/>
                <a:ea typeface="+mn-ea"/>
                <a:cs typeface="+mn-cs"/>
              </a:rPr>
              <a:t>Prospective donors, volunteers and riders are more willing to establish relationships with organizations that have attained this respected benchmark. Likewise, staff and volunteers can take pride in knowing that they represent a center that meets the national standards.</a:t>
            </a:r>
          </a:p>
          <a:p>
            <a:r>
              <a:rPr lang="en-US" sz="1200" b="0" i="0" kern="1200" dirty="0">
                <a:solidFill>
                  <a:schemeClr val="tx1"/>
                </a:solidFill>
                <a:effectLst/>
                <a:latin typeface="+mn-lt"/>
                <a:ea typeface="+mn-ea"/>
                <a:cs typeface="+mn-cs"/>
              </a:rPr>
              <a:t>Accreditation provides an advantage when raising funds — especially when approaching private donors and state organizations that require proof that a center meets industry standards before distributing funds.</a:t>
            </a:r>
          </a:p>
          <a:p>
            <a:r>
              <a:rPr lang="en-US" sz="1200" b="0" i="0" kern="1200" dirty="0">
                <a:solidFill>
                  <a:schemeClr val="tx1"/>
                </a:solidFill>
                <a:effectLst/>
                <a:latin typeface="+mn-lt"/>
                <a:ea typeface="+mn-ea"/>
                <a:cs typeface="+mn-cs"/>
              </a:rPr>
              <a:t>When directors or other key staff members change at a PAC, riders can be assured that they will continue to receive consistent, therapeutically valid services that meet safety standards.</a:t>
            </a:r>
          </a:p>
          <a:p>
            <a:r>
              <a:rPr lang="en-US" sz="1200" b="1" i="0" kern="1200" dirty="0">
                <a:solidFill>
                  <a:schemeClr val="tx1"/>
                </a:solidFill>
                <a:effectLst/>
                <a:latin typeface="+mn-lt"/>
                <a:ea typeface="+mn-ea"/>
                <a:cs typeface="+mn-cs"/>
              </a:rPr>
              <a:t>Recognition</a:t>
            </a:r>
          </a:p>
          <a:p>
            <a:r>
              <a:rPr lang="en-US" sz="1200" b="0" i="0" kern="1200" dirty="0">
                <a:solidFill>
                  <a:schemeClr val="tx1"/>
                </a:solidFill>
                <a:effectLst/>
                <a:latin typeface="+mn-lt"/>
                <a:ea typeface="+mn-ea"/>
                <a:cs typeface="+mn-cs"/>
              </a:rPr>
              <a:t>Premier Accredited Centers are listed separately and prominently from member centers in all PATH Intl. published listings. This includes the PATH Intl. Membership Directory, state lists that are mailed to hundreds of prospective donors, riders and others requesting information, as well as the PATH Intl. website that is accessible to millions of people daily.</a:t>
            </a:r>
          </a:p>
          <a:p>
            <a:r>
              <a:rPr lang="en-US" sz="1200" b="0" i="0" kern="1200" dirty="0">
                <a:solidFill>
                  <a:schemeClr val="tx1"/>
                </a:solidFill>
                <a:effectLst/>
                <a:latin typeface="+mn-lt"/>
                <a:ea typeface="+mn-ea"/>
                <a:cs typeface="+mn-cs"/>
              </a:rPr>
              <a:t>Industry recognition of PACs is demonstrated through announcements at the PATH Intl. Annual Meeting &amp; Conference.</a:t>
            </a:r>
          </a:p>
          <a:p>
            <a:r>
              <a:rPr lang="en-US" sz="1200" b="0" i="0" kern="1200" dirty="0">
                <a:solidFill>
                  <a:schemeClr val="tx1"/>
                </a:solidFill>
                <a:effectLst/>
                <a:latin typeface="+mn-lt"/>
                <a:ea typeface="+mn-ea"/>
                <a:cs typeface="+mn-cs"/>
              </a:rPr>
              <a:t>Only PACs are referred to print and broadcast reporters who call PATH Intl. asking to speak to centers. These centers are known to have met safety standards and will make good sources for news stories.</a:t>
            </a:r>
          </a:p>
          <a:p>
            <a:r>
              <a:rPr lang="en-US" sz="1200" b="1" i="0" kern="1200" dirty="0">
                <a:solidFill>
                  <a:schemeClr val="tx1"/>
                </a:solidFill>
                <a:effectLst/>
                <a:latin typeface="+mn-lt"/>
                <a:ea typeface="+mn-ea"/>
                <a:cs typeface="+mn-cs"/>
              </a:rPr>
              <a:t>Promotion</a:t>
            </a:r>
          </a:p>
          <a:p>
            <a:r>
              <a:rPr lang="en-US" sz="1200" b="0" i="0" kern="1200" dirty="0">
                <a:solidFill>
                  <a:schemeClr val="tx1"/>
                </a:solidFill>
                <a:effectLst/>
                <a:latin typeface="+mn-lt"/>
                <a:ea typeface="+mn-ea"/>
                <a:cs typeface="+mn-cs"/>
              </a:rPr>
              <a:t>Only PACs have the right to use the PATH Intl. logo and “Premier Accredited Center” tagline on printed materials.</a:t>
            </a:r>
          </a:p>
          <a:p>
            <a:r>
              <a:rPr lang="en-US" sz="1200" b="0" i="0" kern="1200" dirty="0">
                <a:solidFill>
                  <a:schemeClr val="tx1"/>
                </a:solidFill>
                <a:effectLst/>
                <a:latin typeface="+mn-lt"/>
                <a:ea typeface="+mn-ea"/>
                <a:cs typeface="+mn-cs"/>
              </a:rPr>
              <a:t>PACs receive template press releases to customize and send to local media.</a:t>
            </a:r>
          </a:p>
          <a:p>
            <a:r>
              <a:rPr lang="en-US" sz="1200" b="1" i="0" kern="1200" dirty="0">
                <a:solidFill>
                  <a:schemeClr val="tx1"/>
                </a:solidFill>
                <a:effectLst/>
                <a:latin typeface="+mn-lt"/>
                <a:ea typeface="+mn-ea"/>
                <a:cs typeface="+mn-cs"/>
              </a:rPr>
              <a:t>Education</a:t>
            </a:r>
          </a:p>
          <a:p>
            <a:r>
              <a:rPr lang="en-US" sz="1200" b="0" i="0" kern="1200" dirty="0">
                <a:solidFill>
                  <a:schemeClr val="tx1"/>
                </a:solidFill>
                <a:effectLst/>
                <a:latin typeface="+mn-lt"/>
                <a:ea typeface="+mn-ea"/>
                <a:cs typeface="+mn-cs"/>
              </a:rPr>
              <a:t>Through the </a:t>
            </a:r>
            <a:r>
              <a:rPr lang="en-US" sz="1200" b="0" i="1" u="none" strike="noStrike" kern="1200" dirty="0">
                <a:solidFill>
                  <a:schemeClr val="tx1"/>
                </a:solidFill>
                <a:effectLst/>
                <a:latin typeface="+mn-lt"/>
                <a:ea typeface="+mn-ea"/>
                <a:cs typeface="+mn-cs"/>
                <a:hlinkClick r:id="rId4" tooltip="Standards for Certification and Accreditation"/>
              </a:rPr>
              <a:t>PATH Intl. Standards of Certification and Accreditation</a:t>
            </a:r>
            <a:r>
              <a:rPr lang="en-US" sz="1200" b="0" i="0" kern="1200" dirty="0">
                <a:solidFill>
                  <a:schemeClr val="tx1"/>
                </a:solidFill>
                <a:effectLst/>
                <a:latin typeface="+mn-lt"/>
                <a:ea typeface="+mn-ea"/>
                <a:cs typeface="+mn-cs"/>
              </a:rPr>
              <a:t> manual, personnel have a thorough resource to evaluate their centers.</a:t>
            </a:r>
          </a:p>
          <a:p>
            <a:r>
              <a:rPr lang="en-US" sz="1200" b="0" i="0" kern="1200" dirty="0">
                <a:solidFill>
                  <a:schemeClr val="tx1"/>
                </a:solidFill>
                <a:effectLst/>
                <a:latin typeface="+mn-lt"/>
                <a:ea typeface="+mn-ea"/>
                <a:cs typeface="+mn-cs"/>
              </a:rPr>
              <a:t>To keep the standards current, the PATH Intl. Board of Directors and Accreditation Subcommittee routinely research and review the legality of the accreditation process.</a:t>
            </a:r>
          </a:p>
          <a:p>
            <a:r>
              <a:rPr lang="en-US" dirty="0"/>
              <a:t>and promotes public recognition</a:t>
            </a:r>
            <a:r>
              <a:rPr lang="en-US" baseline="0" dirty="0"/>
              <a:t> of industry standards</a:t>
            </a:r>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7</a:t>
            </a:fld>
            <a:endParaRPr lang="en-US">
              <a:solidFill>
                <a:prstClr val="black"/>
              </a:solidFill>
              <a:latin typeface="Calibri"/>
            </a:endParaRPr>
          </a:p>
        </p:txBody>
      </p:sp>
    </p:spTree>
    <p:extLst>
      <p:ext uri="{BB962C8B-B14F-4D97-AF65-F5344CB8AC3E}">
        <p14:creationId xmlns:p14="http://schemas.microsoft.com/office/powerpoint/2010/main" val="232750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27805FC-6558-4460-B1A6-5BFF59C7EB1A}" type="slidenum">
              <a:rPr lang="en-US">
                <a:solidFill>
                  <a:prstClr val="black"/>
                </a:solidFill>
                <a:latin typeface="Calibri"/>
              </a:rPr>
              <a:pPr defTabSz="931774">
                <a:defRPr/>
              </a:pPr>
              <a:t>8</a:t>
            </a:fld>
            <a:endParaRPr lang="en-US">
              <a:solidFill>
                <a:prstClr val="black"/>
              </a:solidFill>
              <a:latin typeface="Calibri"/>
            </a:endParaRPr>
          </a:p>
        </p:txBody>
      </p:sp>
    </p:spTree>
    <p:extLst>
      <p:ext uri="{BB962C8B-B14F-4D97-AF65-F5344CB8AC3E}">
        <p14:creationId xmlns:p14="http://schemas.microsoft.com/office/powerpoint/2010/main" val="244316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Wingdings" charset="2"/>
              <a:buNone/>
            </a:pPr>
            <a:endParaRPr lang="en-US" sz="1200" dirty="0"/>
          </a:p>
          <a:p>
            <a:pPr eaLnBrk="1" hangingPunct="1">
              <a:spcBef>
                <a:spcPct val="0"/>
              </a:spcBef>
            </a:pPr>
            <a:endParaRPr lang="en-US" dirty="0">
              <a:solidFill>
                <a:srgbClr val="FF0000"/>
              </a:solidFill>
            </a:endParaRPr>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774" fontAlgn="base">
              <a:spcBef>
                <a:spcPct val="0"/>
              </a:spcBef>
              <a:spcAft>
                <a:spcPct val="0"/>
              </a:spcAft>
              <a:defRPr/>
            </a:pPr>
            <a:fld id="{82CBD404-82AF-4F84-A941-C04259343B9E}" type="slidenum">
              <a:rPr lang="en-US">
                <a:solidFill>
                  <a:srgbClr val="000000"/>
                </a:solidFill>
                <a:latin typeface="Calibri"/>
                <a:ea typeface="Arial" charset="0"/>
                <a:cs typeface="Arial" charset="0"/>
              </a:rPr>
              <a:pPr defTabSz="931774" fontAlgn="base">
                <a:spcBef>
                  <a:spcPct val="0"/>
                </a:spcBef>
                <a:spcAft>
                  <a:spcPct val="0"/>
                </a:spcAft>
                <a:defRPr/>
              </a:pPr>
              <a:t>9</a:t>
            </a:fld>
            <a:endParaRPr lang="en-US">
              <a:solidFill>
                <a:srgbClr val="000000"/>
              </a:solidFill>
              <a:latin typeface="Calibri"/>
              <a:ea typeface="Arial" charset="0"/>
              <a:cs typeface="Arial" charset="0"/>
            </a:endParaRPr>
          </a:p>
        </p:txBody>
      </p:sp>
    </p:spTree>
    <p:extLst>
      <p:ext uri="{BB962C8B-B14F-4D97-AF65-F5344CB8AC3E}">
        <p14:creationId xmlns:p14="http://schemas.microsoft.com/office/powerpoint/2010/main" val="325472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F2CF9D25-34D3-43D4-87AA-B77BD4BBAA03}" type="datetimeFigureOut">
              <a:rPr lang="en-US" smtClean="0"/>
              <a:pPr>
                <a:defRPr/>
              </a:pPr>
              <a:t>8/2/2018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1A4835-BB9C-4972-BE4C-CB5FBFD2BCE4}" type="slidenum">
              <a:rPr lang="en-US" smtClean="0"/>
              <a:pPr>
                <a:defRPr/>
              </a:pPr>
              <a:t>‹#›</a:t>
            </a:fld>
            <a:endParaRPr lang="en-US"/>
          </a:p>
        </p:txBody>
      </p:sp>
    </p:spTree>
    <p:extLst>
      <p:ext uri="{BB962C8B-B14F-4D97-AF65-F5344CB8AC3E}">
        <p14:creationId xmlns:p14="http://schemas.microsoft.com/office/powerpoint/2010/main" val="50877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0AF4A77-BD38-400A-A404-95E60A07D0A7}" type="datetimeFigureOut">
              <a:rPr lang="en-US" smtClean="0"/>
              <a:pPr>
                <a:defRPr/>
              </a:pPr>
              <a:t>8/2/2018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0B75FA-DED4-456D-9214-1C19E959B7F1}" type="slidenum">
              <a:rPr lang="en-US" smtClean="0"/>
              <a:pPr>
                <a:defRPr/>
              </a:pPr>
              <a:t>‹#›</a:t>
            </a:fld>
            <a:endParaRPr lang="en-US"/>
          </a:p>
        </p:txBody>
      </p:sp>
    </p:spTree>
    <p:extLst>
      <p:ext uri="{BB962C8B-B14F-4D97-AF65-F5344CB8AC3E}">
        <p14:creationId xmlns:p14="http://schemas.microsoft.com/office/powerpoint/2010/main" val="363439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6BF1144-CE39-4F2B-8AB7-304867CFE625}" type="datetimeFigureOut">
              <a:rPr lang="en-US" smtClean="0"/>
              <a:pPr>
                <a:defRPr/>
              </a:pPr>
              <a:t>8/2/2018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94A22E-F3DE-4547-BB28-96E9C6434356}" type="slidenum">
              <a:rPr lang="en-US" smtClean="0"/>
              <a:pPr>
                <a:defRPr/>
              </a:pPr>
              <a:t>‹#›</a:t>
            </a:fld>
            <a:endParaRPr lang="en-US"/>
          </a:p>
        </p:txBody>
      </p:sp>
    </p:spTree>
    <p:extLst>
      <p:ext uri="{BB962C8B-B14F-4D97-AF65-F5344CB8AC3E}">
        <p14:creationId xmlns:p14="http://schemas.microsoft.com/office/powerpoint/2010/main" val="387038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CC5D1FB7-8062-47DA-9E15-0D5EFB46E06B}" type="datetimeFigureOut">
              <a:rPr lang="en-US" smtClean="0"/>
              <a:pPr>
                <a:defRPr/>
              </a:pPr>
              <a:t>8/2/2018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7190F76-E4A8-4A3F-A251-EE3E611D722D}" type="slidenum">
              <a:rPr lang="en-US" smtClean="0"/>
              <a:pPr>
                <a:defRPr/>
              </a:pPr>
              <a:t>‹#›</a:t>
            </a:fld>
            <a:endParaRPr lang="en-US"/>
          </a:p>
        </p:txBody>
      </p:sp>
    </p:spTree>
    <p:extLst>
      <p:ext uri="{BB962C8B-B14F-4D97-AF65-F5344CB8AC3E}">
        <p14:creationId xmlns:p14="http://schemas.microsoft.com/office/powerpoint/2010/main" val="184599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B8F3AC9-3247-45AD-8911-E98631E47B9E}" type="datetimeFigureOut">
              <a:rPr lang="en-US" smtClean="0"/>
              <a:pPr>
                <a:defRPr/>
              </a:pPr>
              <a:t>8/2/2018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7778CF-3B64-4BD4-B823-F6B5C4CFB2EC}" type="slidenum">
              <a:rPr lang="en-US" smtClean="0"/>
              <a:pPr>
                <a:defRPr/>
              </a:pPr>
              <a:t>‹#›</a:t>
            </a:fld>
            <a:endParaRPr lang="en-US"/>
          </a:p>
        </p:txBody>
      </p:sp>
    </p:spTree>
    <p:extLst>
      <p:ext uri="{BB962C8B-B14F-4D97-AF65-F5344CB8AC3E}">
        <p14:creationId xmlns:p14="http://schemas.microsoft.com/office/powerpoint/2010/main" val="374296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4760C13-F9DC-486B-9D5D-4CBA5C5AA861}" type="datetimeFigureOut">
              <a:rPr lang="en-US" smtClean="0"/>
              <a:pPr>
                <a:defRPr/>
              </a:pPr>
              <a:t>8/2/2018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C8906B-3923-4CC8-AB76-21BD719EFA12}" type="slidenum">
              <a:rPr lang="en-US" smtClean="0"/>
              <a:pPr>
                <a:defRPr/>
              </a:pPr>
              <a:t>‹#›</a:t>
            </a:fld>
            <a:endParaRPr lang="en-US"/>
          </a:p>
        </p:txBody>
      </p:sp>
    </p:spTree>
    <p:extLst>
      <p:ext uri="{BB962C8B-B14F-4D97-AF65-F5344CB8AC3E}">
        <p14:creationId xmlns:p14="http://schemas.microsoft.com/office/powerpoint/2010/main" val="283825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C563D184-2AE9-41A6-81EE-E78E3E6A5958}" type="datetimeFigureOut">
              <a:rPr lang="en-US" smtClean="0"/>
              <a:pPr>
                <a:defRPr/>
              </a:pPr>
              <a:t>8/2/2018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F14D50-FA4A-4232-BE38-1702A557171E}" type="slidenum">
              <a:rPr lang="en-US" smtClean="0"/>
              <a:pPr>
                <a:defRPr/>
              </a:pPr>
              <a:t>‹#›</a:t>
            </a:fld>
            <a:endParaRPr lang="en-US"/>
          </a:p>
        </p:txBody>
      </p:sp>
    </p:spTree>
    <p:extLst>
      <p:ext uri="{BB962C8B-B14F-4D97-AF65-F5344CB8AC3E}">
        <p14:creationId xmlns:p14="http://schemas.microsoft.com/office/powerpoint/2010/main" val="328944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72894954-8387-4A8B-A55B-3AD2E7AAC75C}" type="datetimeFigureOut">
              <a:rPr lang="en-US" smtClean="0"/>
              <a:pPr>
                <a:defRPr/>
              </a:pPr>
              <a:t>8/2/2018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70F8A9-0C68-499D-8847-28B022439A62}" type="slidenum">
              <a:rPr lang="en-US" smtClean="0"/>
              <a:pPr>
                <a:defRPr/>
              </a:pPr>
              <a:t>‹#›</a:t>
            </a:fld>
            <a:endParaRPr lang="en-US"/>
          </a:p>
        </p:txBody>
      </p:sp>
    </p:spTree>
    <p:extLst>
      <p:ext uri="{BB962C8B-B14F-4D97-AF65-F5344CB8AC3E}">
        <p14:creationId xmlns:p14="http://schemas.microsoft.com/office/powerpoint/2010/main" val="220714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AD82449-B93B-4307-B27F-94D26FE65A38}" type="datetimeFigureOut">
              <a:rPr lang="en-US" smtClean="0"/>
              <a:pPr>
                <a:defRPr/>
              </a:pPr>
              <a:t>8/2/2018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43CC2CF-772F-4B50-8C2F-5A2341BB7AD7}" type="slidenum">
              <a:rPr lang="en-US" smtClean="0"/>
              <a:pPr>
                <a:defRPr/>
              </a:pPr>
              <a:t>‹#›</a:t>
            </a:fld>
            <a:endParaRPr lang="en-US"/>
          </a:p>
        </p:txBody>
      </p:sp>
    </p:spTree>
    <p:extLst>
      <p:ext uri="{BB962C8B-B14F-4D97-AF65-F5344CB8AC3E}">
        <p14:creationId xmlns:p14="http://schemas.microsoft.com/office/powerpoint/2010/main" val="23538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26BCA9F-C49F-42AD-8D08-400A0DE8D00E}" type="datetimeFigureOut">
              <a:rPr lang="en-US" smtClean="0"/>
              <a:pPr>
                <a:defRPr/>
              </a:pPr>
              <a:t>8/2/2018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7E93AD1-DA85-40D0-AD74-B176AD53FE81}" type="slidenum">
              <a:rPr lang="en-US" smtClean="0"/>
              <a:pPr>
                <a:defRPr/>
              </a:pPr>
              <a:t>‹#›</a:t>
            </a:fld>
            <a:endParaRPr lang="en-US"/>
          </a:p>
        </p:txBody>
      </p:sp>
    </p:spTree>
    <p:extLst>
      <p:ext uri="{BB962C8B-B14F-4D97-AF65-F5344CB8AC3E}">
        <p14:creationId xmlns:p14="http://schemas.microsoft.com/office/powerpoint/2010/main" val="385206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9D016360-7898-4CE8-90C5-0C8B2E7ABC25}" type="datetimeFigureOut">
              <a:rPr lang="en-US" smtClean="0"/>
              <a:pPr>
                <a:defRPr/>
              </a:pPr>
              <a:t>8/2/2018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61038B-C57A-4A59-9758-19B1053ABD4E}" type="slidenum">
              <a:rPr lang="en-US" smtClean="0"/>
              <a:pPr>
                <a:defRPr/>
              </a:pPr>
              <a:t>‹#›</a:t>
            </a:fld>
            <a:endParaRPr lang="en-US"/>
          </a:p>
        </p:txBody>
      </p:sp>
    </p:spTree>
    <p:extLst>
      <p:ext uri="{BB962C8B-B14F-4D97-AF65-F5344CB8AC3E}">
        <p14:creationId xmlns:p14="http://schemas.microsoft.com/office/powerpoint/2010/main" val="288576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C3FB9D9-E6CF-4935-91AC-7079926DCC7E}" type="datetimeFigureOut">
              <a:rPr lang="en-US" smtClean="0"/>
              <a:pPr>
                <a:defRPr/>
              </a:pPr>
              <a:t>8/2/2018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0DE16F-17DF-4DAB-80D8-E3365A969649}" type="slidenum">
              <a:rPr lang="en-US" smtClean="0"/>
              <a:pPr>
                <a:defRPr/>
              </a:pPr>
              <a:t>‹#›</a:t>
            </a:fld>
            <a:endParaRPr lang="en-US"/>
          </a:p>
        </p:txBody>
      </p:sp>
    </p:spTree>
    <p:extLst>
      <p:ext uri="{BB962C8B-B14F-4D97-AF65-F5344CB8AC3E}">
        <p14:creationId xmlns:p14="http://schemas.microsoft.com/office/powerpoint/2010/main" val="245109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C5D1FB7-8062-47DA-9E15-0D5EFB46E06B}" type="datetimeFigureOut">
              <a:rPr lang="en-US" smtClean="0"/>
              <a:pPr>
                <a:defRPr/>
              </a:pPr>
              <a:t>8/2/2018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7190F76-E4A8-4A3F-A251-EE3E611D722D}" type="slidenum">
              <a:rPr lang="en-US" smtClean="0"/>
              <a:pPr>
                <a:defRPr/>
              </a:pPr>
              <a:t>‹#›</a:t>
            </a:fld>
            <a:endParaRPr lang="en-US"/>
          </a:p>
        </p:txBody>
      </p:sp>
    </p:spTree>
    <p:extLst>
      <p:ext uri="{BB962C8B-B14F-4D97-AF65-F5344CB8AC3E}">
        <p14:creationId xmlns:p14="http://schemas.microsoft.com/office/powerpoint/2010/main" val="30789726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jcutler@equest.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mailto:jkelling@pathintl.org" TargetMode="External"/><Relationship Id="rId4" Type="http://schemas.openxmlformats.org/officeDocument/2006/relationships/hyperlink" Target="mailto:Joan.s.cutler@equest.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2.png"/><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hyperlink" Target="https://www.pathintl.org/images/pdf/centers/2018-path-intl-accreditation-and-reaccreditation-bookle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77281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316" y="2103254"/>
            <a:ext cx="4844505" cy="4402926"/>
          </a:xfrm>
          <a:prstGeom prst="rect">
            <a:avLst/>
          </a:prstGeom>
        </p:spPr>
      </p:pic>
      <p:sp>
        <p:nvSpPr>
          <p:cNvPr id="5" name="Title 4"/>
          <p:cNvSpPr>
            <a:spLocks noGrp="1"/>
          </p:cNvSpPr>
          <p:nvPr>
            <p:ph type="title"/>
          </p:nvPr>
        </p:nvSpPr>
        <p:spPr>
          <a:xfrm>
            <a:off x="0" y="223627"/>
            <a:ext cx="9144000" cy="1325563"/>
          </a:xfrm>
        </p:spPr>
        <p:txBody>
          <a:bodyPr/>
          <a:lstStyle/>
          <a:p>
            <a:pPr algn="ctr"/>
            <a:r>
              <a:rPr lang="en-US" dirty="0">
                <a:solidFill>
                  <a:schemeClr val="bg1"/>
                </a:solidFill>
              </a:rPr>
              <a:t>Pursuing PATH Intl. Center Accreditation</a:t>
            </a:r>
          </a:p>
        </p:txBody>
      </p:sp>
    </p:spTree>
    <p:extLst>
      <p:ext uri="{BB962C8B-B14F-4D97-AF65-F5344CB8AC3E}">
        <p14:creationId xmlns:p14="http://schemas.microsoft.com/office/powerpoint/2010/main" val="354379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5E8C-BDF4-4F29-AE4C-3B16069CA2B7}"/>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0ACF07C-83FA-4954-BDD0-A6E38C8CD84B}"/>
              </a:ext>
            </a:extLst>
          </p:cNvPr>
          <p:cNvSpPr>
            <a:spLocks noGrp="1"/>
          </p:cNvSpPr>
          <p:nvPr>
            <p:ph type="body" sz="half" idx="2"/>
          </p:nvPr>
        </p:nvSpPr>
        <p:spPr/>
        <p:txBody>
          <a:bodyPr/>
          <a:lstStyle/>
          <a:p>
            <a:endParaRPr lang="en-US" dirty="0"/>
          </a:p>
        </p:txBody>
      </p:sp>
      <p:pic>
        <p:nvPicPr>
          <p:cNvPr id="7" name="Content Placeholder 6">
            <a:extLst>
              <a:ext uri="{FF2B5EF4-FFF2-40B4-BE49-F238E27FC236}">
                <a16:creationId xmlns:a16="http://schemas.microsoft.com/office/drawing/2014/main" id="{9AE81085-DBF9-43FF-8188-7CE74C0A4F5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
            <a:ext cx="9144000" cy="7050505"/>
          </a:xfrm>
          <a:prstGeom prst="rect">
            <a:avLst/>
          </a:prstGeom>
        </p:spPr>
      </p:pic>
    </p:spTree>
    <p:extLst>
      <p:ext uri="{BB962C8B-B14F-4D97-AF65-F5344CB8AC3E}">
        <p14:creationId xmlns:p14="http://schemas.microsoft.com/office/powerpoint/2010/main" val="177370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Join as a </a:t>
            </a:r>
          </a:p>
          <a:p>
            <a:pPr algn="ctr"/>
            <a:r>
              <a:rPr lang="en-US" sz="4400" dirty="0">
                <a:solidFill>
                  <a:schemeClr val="bg1"/>
                </a:solidFill>
                <a:latin typeface="Comic Sans MS" panose="030F0702030302020204" pitchFamily="66" charset="0"/>
              </a:rPr>
              <a:t>PATH International </a:t>
            </a:r>
          </a:p>
          <a:p>
            <a:pPr algn="ctr"/>
            <a:r>
              <a:rPr lang="en-US" sz="4400" dirty="0">
                <a:solidFill>
                  <a:schemeClr val="bg1"/>
                </a:solidFill>
                <a:latin typeface="Comic Sans MS" panose="030F0702030302020204" pitchFamily="66" charset="0"/>
              </a:rPr>
              <a:t>member center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STEP 1</a:t>
            </a:r>
          </a:p>
        </p:txBody>
      </p:sp>
    </p:spTree>
    <p:extLst>
      <p:ext uri="{BB962C8B-B14F-4D97-AF65-F5344CB8AC3E}">
        <p14:creationId xmlns:p14="http://schemas.microsoft.com/office/powerpoint/2010/main" val="419821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https://www.pathintl.org/path-intl-centers/path-intl-centers/start-path-intl-center#becomecenter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STEP 1</a:t>
            </a:r>
          </a:p>
        </p:txBody>
      </p:sp>
    </p:spTree>
    <p:extLst>
      <p:ext uri="{BB962C8B-B14F-4D97-AF65-F5344CB8AC3E}">
        <p14:creationId xmlns:p14="http://schemas.microsoft.com/office/powerpoint/2010/main" val="352227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Based on budget size</a:t>
            </a:r>
          </a:p>
          <a:p>
            <a:pPr algn="ctr"/>
            <a:r>
              <a:rPr lang="en-US" sz="4400" dirty="0">
                <a:solidFill>
                  <a:schemeClr val="bg1"/>
                </a:solidFill>
                <a:latin typeface="Comic Sans MS" panose="030F0702030302020204" pitchFamily="66" charset="0"/>
              </a:rPr>
              <a:t>$0-$24,999</a:t>
            </a:r>
          </a:p>
          <a:p>
            <a:pPr algn="ctr"/>
            <a:r>
              <a:rPr lang="en-US" sz="4400" dirty="0">
                <a:solidFill>
                  <a:schemeClr val="bg1"/>
                </a:solidFill>
                <a:latin typeface="Comic Sans MS" panose="030F0702030302020204" pitchFamily="66" charset="0"/>
              </a:rPr>
              <a:t>$390 per year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Dues</a:t>
            </a:r>
          </a:p>
        </p:txBody>
      </p:sp>
    </p:spTree>
    <p:extLst>
      <p:ext uri="{BB962C8B-B14F-4D97-AF65-F5344CB8AC3E}">
        <p14:creationId xmlns:p14="http://schemas.microsoft.com/office/powerpoint/2010/main" val="19864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Designate </a:t>
            </a:r>
          </a:p>
          <a:p>
            <a:pPr algn="ctr"/>
            <a:r>
              <a:rPr lang="en-US" sz="4400" dirty="0">
                <a:solidFill>
                  <a:schemeClr val="bg1"/>
                </a:solidFill>
                <a:latin typeface="Comic Sans MS" panose="030F0702030302020204" pitchFamily="66" charset="0"/>
              </a:rPr>
              <a:t>Center Representative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STEP 2</a:t>
            </a:r>
          </a:p>
        </p:txBody>
      </p:sp>
    </p:spTree>
    <p:extLst>
      <p:ext uri="{BB962C8B-B14F-4D97-AF65-F5344CB8AC3E}">
        <p14:creationId xmlns:p14="http://schemas.microsoft.com/office/powerpoint/2010/main" val="242305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Comic Sans MS" panose="030F0702030302020204"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STEP 2</a:t>
            </a:r>
          </a:p>
        </p:txBody>
      </p:sp>
      <p:pic>
        <p:nvPicPr>
          <p:cNvPr id="4" name="Picture 3" descr="A person standing in front of a building&#10;&#10;Description generated with very high confidence">
            <a:extLst>
              <a:ext uri="{FF2B5EF4-FFF2-40B4-BE49-F238E27FC236}">
                <a16:creationId xmlns:a16="http://schemas.microsoft.com/office/drawing/2014/main" id="{3D63EE24-4ABE-4FAC-9010-F1D6B0E30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75" y="333375"/>
            <a:ext cx="3981450" cy="6191250"/>
          </a:xfrm>
          <a:prstGeom prst="rect">
            <a:avLst/>
          </a:prstGeom>
        </p:spPr>
      </p:pic>
    </p:spTree>
    <p:extLst>
      <p:ext uri="{BB962C8B-B14F-4D97-AF65-F5344CB8AC3E}">
        <p14:creationId xmlns:p14="http://schemas.microsoft.com/office/powerpoint/2010/main" val="210747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Complete </a:t>
            </a:r>
          </a:p>
          <a:p>
            <a:pPr algn="ctr"/>
            <a:r>
              <a:rPr lang="en-US" sz="4400" dirty="0">
                <a:solidFill>
                  <a:schemeClr val="bg1"/>
                </a:solidFill>
                <a:latin typeface="Comic Sans MS" panose="030F0702030302020204" pitchFamily="66" charset="0"/>
              </a:rPr>
              <a:t>PATH International </a:t>
            </a:r>
          </a:p>
          <a:p>
            <a:pPr algn="ctr"/>
            <a:r>
              <a:rPr lang="en-US" sz="4400" dirty="0">
                <a:solidFill>
                  <a:schemeClr val="bg1"/>
                </a:solidFill>
                <a:latin typeface="Comic Sans MS" panose="030F0702030302020204" pitchFamily="66" charset="0"/>
              </a:rPr>
              <a:t>Accreditation </a:t>
            </a:r>
          </a:p>
          <a:p>
            <a:pPr algn="ctr"/>
            <a:r>
              <a:rPr lang="en-US" sz="4400" dirty="0">
                <a:solidFill>
                  <a:schemeClr val="bg1"/>
                </a:solidFill>
                <a:latin typeface="Comic Sans MS" panose="030F0702030302020204" pitchFamily="66" charset="0"/>
              </a:rPr>
              <a:t>Application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STEP 3</a:t>
            </a:r>
          </a:p>
        </p:txBody>
      </p:sp>
    </p:spTree>
    <p:extLst>
      <p:ext uri="{BB962C8B-B14F-4D97-AF65-F5344CB8AC3E}">
        <p14:creationId xmlns:p14="http://schemas.microsoft.com/office/powerpoint/2010/main" val="66096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https://www.pathintl.org/images/pdf/centers/2018-path-intl-accreditation-and-reaccreditation-booklet.pdf</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STEP 3</a:t>
            </a:r>
          </a:p>
        </p:txBody>
      </p:sp>
    </p:spTree>
    <p:extLst>
      <p:ext uri="{BB962C8B-B14F-4D97-AF65-F5344CB8AC3E}">
        <p14:creationId xmlns:p14="http://schemas.microsoft.com/office/powerpoint/2010/main" val="387646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Comic Sans MS" panose="030F0702030302020204" pitchFamily="66"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STEP 3</a:t>
            </a:r>
          </a:p>
        </p:txBody>
      </p:sp>
      <p:graphicFrame>
        <p:nvGraphicFramePr>
          <p:cNvPr id="2" name="Object 1">
            <a:extLst>
              <a:ext uri="{FF2B5EF4-FFF2-40B4-BE49-F238E27FC236}">
                <a16:creationId xmlns:a16="http://schemas.microsoft.com/office/drawing/2014/main" id="{EE0D38D8-1AE4-443B-8A9C-681088A80133}"/>
              </a:ext>
            </a:extLst>
          </p:cNvPr>
          <p:cNvGraphicFramePr>
            <a:graphicFrameLocks noChangeAspect="1"/>
          </p:cNvGraphicFramePr>
          <p:nvPr>
            <p:extLst>
              <p:ext uri="{D42A27DB-BD31-4B8C-83A1-F6EECF244321}">
                <p14:modId xmlns:p14="http://schemas.microsoft.com/office/powerpoint/2010/main" val="3366193500"/>
              </p:ext>
            </p:extLst>
          </p:nvPr>
        </p:nvGraphicFramePr>
        <p:xfrm>
          <a:off x="3030878" y="266818"/>
          <a:ext cx="4882648" cy="6319302"/>
        </p:xfrm>
        <a:graphic>
          <a:graphicData uri="http://schemas.openxmlformats.org/presentationml/2006/ole">
            <mc:AlternateContent xmlns:mc="http://schemas.openxmlformats.org/markup-compatibility/2006">
              <mc:Choice xmlns:v="urn:schemas-microsoft-com:vml" Requires="v">
                <p:oleObj spid="_x0000_s1039" name="Acrobat Document" r:id="rId5" imgW="5829298" imgH="7543706" progId="AcroExch.Document.DC">
                  <p:embed/>
                </p:oleObj>
              </mc:Choice>
              <mc:Fallback>
                <p:oleObj name="Acrobat Document" r:id="rId5" imgW="5829298" imgH="7543706" progId="AcroExch.Document.DC">
                  <p:embed/>
                  <p:pic>
                    <p:nvPicPr>
                      <p:cNvPr id="0" name=""/>
                      <p:cNvPicPr/>
                      <p:nvPr/>
                    </p:nvPicPr>
                    <p:blipFill>
                      <a:blip r:embed="rId6"/>
                      <a:stretch>
                        <a:fillRect/>
                      </a:stretch>
                    </p:blipFill>
                    <p:spPr>
                      <a:xfrm>
                        <a:off x="3030878" y="266818"/>
                        <a:ext cx="4882648" cy="6319302"/>
                      </a:xfrm>
                      <a:prstGeom prst="rect">
                        <a:avLst/>
                      </a:prstGeom>
                    </p:spPr>
                  </p:pic>
                </p:oleObj>
              </mc:Fallback>
            </mc:AlternateContent>
          </a:graphicData>
        </a:graphic>
      </p:graphicFrame>
    </p:spTree>
    <p:extLst>
      <p:ext uri="{BB962C8B-B14F-4D97-AF65-F5344CB8AC3E}">
        <p14:creationId xmlns:p14="http://schemas.microsoft.com/office/powerpoint/2010/main" val="345997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RECEIVE SITE VISITOR ASSIGNMENT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STEP 4</a:t>
            </a:r>
          </a:p>
        </p:txBody>
      </p:sp>
    </p:spTree>
    <p:extLst>
      <p:ext uri="{BB962C8B-B14F-4D97-AF65-F5344CB8AC3E}">
        <p14:creationId xmlns:p14="http://schemas.microsoft.com/office/powerpoint/2010/main" val="199486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77281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itle 4"/>
          <p:cNvSpPr>
            <a:spLocks noGrp="1"/>
          </p:cNvSpPr>
          <p:nvPr>
            <p:ph type="title"/>
          </p:nvPr>
        </p:nvSpPr>
        <p:spPr>
          <a:xfrm>
            <a:off x="0" y="223627"/>
            <a:ext cx="9144000" cy="1325563"/>
          </a:xfrm>
        </p:spPr>
        <p:txBody>
          <a:bodyPr/>
          <a:lstStyle/>
          <a:p>
            <a:pPr algn="ctr"/>
            <a:r>
              <a:rPr lang="en-US" dirty="0">
                <a:solidFill>
                  <a:schemeClr val="bg1"/>
                </a:solidFill>
              </a:rPr>
              <a:t>Pursuing PATH Intl. Center Accreditation</a:t>
            </a:r>
          </a:p>
        </p:txBody>
      </p:sp>
      <p:sp>
        <p:nvSpPr>
          <p:cNvPr id="2" name="Rectangle 1">
            <a:extLst>
              <a:ext uri="{FF2B5EF4-FFF2-40B4-BE49-F238E27FC236}">
                <a16:creationId xmlns:a16="http://schemas.microsoft.com/office/drawing/2014/main" id="{2C78419A-D68B-4264-B43D-3911264DE63A}"/>
              </a:ext>
            </a:extLst>
          </p:cNvPr>
          <p:cNvSpPr/>
          <p:nvPr/>
        </p:nvSpPr>
        <p:spPr>
          <a:xfrm>
            <a:off x="2286000" y="2690336"/>
            <a:ext cx="4572000" cy="1477328"/>
          </a:xfrm>
          <a:prstGeom prst="rect">
            <a:avLst/>
          </a:prstGeom>
        </p:spPr>
        <p:txBody>
          <a:bodyPr>
            <a:spAutoFit/>
          </a:bodyPr>
          <a:lstStyle/>
          <a:p>
            <a:r>
              <a:rPr lang="en-US" dirty="0"/>
              <a:t>https://us1-broadcast.officeapps.live.com/m/Broadcast.aspx?Fi=008c734c37319c81%5F78a764cc%2D45fd%2D407b%2D8194%2Dd511836a52cb%2Dasync%2Epptx</a:t>
            </a:r>
          </a:p>
        </p:txBody>
      </p:sp>
    </p:spTree>
    <p:extLst>
      <p:ext uri="{BB962C8B-B14F-4D97-AF65-F5344CB8AC3E}">
        <p14:creationId xmlns:p14="http://schemas.microsoft.com/office/powerpoint/2010/main" val="241041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23" y="0"/>
            <a:ext cx="12107917" cy="8019129"/>
          </a:xfrm>
          <a:prstGeom prst="rect">
            <a:avLst/>
          </a:prstGeom>
        </p:spPr>
      </p:pic>
      <p:sp>
        <p:nvSpPr>
          <p:cNvPr id="4" name="Rectangle 3"/>
          <p:cNvSpPr/>
          <p:nvPr/>
        </p:nvSpPr>
        <p:spPr>
          <a:xfrm>
            <a:off x="0" y="0"/>
            <a:ext cx="9144000" cy="1570892"/>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txBox="1">
            <a:spLocks/>
          </p:cNvSpPr>
          <p:nvPr/>
        </p:nvSpPr>
        <p:spPr bwMode="auto">
          <a:xfrm>
            <a:off x="0" y="216905"/>
            <a:ext cx="9144000" cy="1143000"/>
          </a:xfrm>
          <a:prstGeom prst="rect">
            <a:avLst/>
          </a:prstGeom>
          <a:noFill/>
          <a:ln>
            <a:noFill/>
          </a:ln>
          <a:extLst/>
        </p:spPr>
        <p:txBody>
          <a:bodyPr lIns="0" tIns="45718" rIns="0" bIns="0" anchor="ct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321457" algn="l" rtl="0" fontAlgn="base">
              <a:spcBef>
                <a:spcPct val="0"/>
              </a:spcBef>
              <a:spcAft>
                <a:spcPct val="0"/>
              </a:spcAft>
              <a:defRPr sz="5000">
                <a:solidFill>
                  <a:schemeClr val="tx2"/>
                </a:solidFill>
                <a:latin typeface="Calibri" pitchFamily="34" charset="0"/>
              </a:defRPr>
            </a:lvl6pPr>
            <a:lvl7pPr marL="642915" algn="l" rtl="0" fontAlgn="base">
              <a:spcBef>
                <a:spcPct val="0"/>
              </a:spcBef>
              <a:spcAft>
                <a:spcPct val="0"/>
              </a:spcAft>
              <a:defRPr sz="5000">
                <a:solidFill>
                  <a:schemeClr val="tx2"/>
                </a:solidFill>
                <a:latin typeface="Calibri" pitchFamily="34" charset="0"/>
              </a:defRPr>
            </a:lvl7pPr>
            <a:lvl8pPr marL="964372" algn="l" rtl="0" fontAlgn="base">
              <a:spcBef>
                <a:spcPct val="0"/>
              </a:spcBef>
              <a:spcAft>
                <a:spcPct val="0"/>
              </a:spcAft>
              <a:defRPr sz="5000">
                <a:solidFill>
                  <a:schemeClr val="tx2"/>
                </a:solidFill>
                <a:latin typeface="Calibri" pitchFamily="34" charset="0"/>
              </a:defRPr>
            </a:lvl8pPr>
            <a:lvl9pPr marL="1285829" algn="l" rtl="0" fontAlgn="base">
              <a:spcBef>
                <a:spcPct val="0"/>
              </a:spcBef>
              <a:spcAft>
                <a:spcPct val="0"/>
              </a:spcAft>
              <a:defRPr sz="5000">
                <a:solidFill>
                  <a:schemeClr val="tx2"/>
                </a:solidFill>
                <a:latin typeface="Calibri" pitchFamily="34" charset="0"/>
              </a:defRPr>
            </a:lvl9pPr>
          </a:lstStyle>
          <a:p>
            <a:pPr algn="ctr">
              <a:defRPr/>
            </a:pPr>
            <a:r>
              <a:rPr lang="en-US" sz="4400" dirty="0">
                <a:solidFill>
                  <a:schemeClr val="bg1"/>
                </a:solidFill>
                <a:latin typeface="Arial" panose="020B0604020202020204"/>
              </a:rPr>
              <a:t>Site Visitors</a:t>
            </a:r>
          </a:p>
        </p:txBody>
      </p:sp>
    </p:spTree>
    <p:custDataLst>
      <p:tags r:id="rId1"/>
    </p:custDataLst>
    <p:extLst>
      <p:ext uri="{BB962C8B-B14F-4D97-AF65-F5344CB8AC3E}">
        <p14:creationId xmlns:p14="http://schemas.microsoft.com/office/powerpoint/2010/main" val="101857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HOST A SITE VISIT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STEP 5</a:t>
            </a:r>
          </a:p>
        </p:txBody>
      </p:sp>
    </p:spTree>
    <p:extLst>
      <p:ext uri="{BB962C8B-B14F-4D97-AF65-F5344CB8AC3E}">
        <p14:creationId xmlns:p14="http://schemas.microsoft.com/office/powerpoint/2010/main" val="3952377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Comic Sans MS" panose="030F0702030302020204"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STEP 5</a:t>
            </a:r>
          </a:p>
        </p:txBody>
      </p:sp>
      <p:pic>
        <p:nvPicPr>
          <p:cNvPr id="4" name="Picture 3" descr="A close up of a logo&#10;&#10;Description generated with high confidence">
            <a:extLst>
              <a:ext uri="{FF2B5EF4-FFF2-40B4-BE49-F238E27FC236}">
                <a16:creationId xmlns:a16="http://schemas.microsoft.com/office/drawing/2014/main" id="{826BF6D9-DD26-454A-9A93-5C89C41A6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774" y="1076325"/>
            <a:ext cx="6460457" cy="5776612"/>
          </a:xfrm>
          <a:prstGeom prst="rect">
            <a:avLst/>
          </a:prstGeom>
        </p:spPr>
      </p:pic>
    </p:spTree>
    <p:extLst>
      <p:ext uri="{BB962C8B-B14F-4D97-AF65-F5344CB8AC3E}">
        <p14:creationId xmlns:p14="http://schemas.microsoft.com/office/powerpoint/2010/main" val="3374728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20"/>
            <a:ext cx="2687516" cy="688166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2" y="1736730"/>
            <a:ext cx="2687515" cy="1365312"/>
          </a:xfrm>
        </p:spPr>
        <p:txBody>
          <a:bodyPr>
            <a:normAutofit fontScale="90000"/>
          </a:bodyPr>
          <a:lstStyle/>
          <a:p>
            <a:pPr algn="ctr"/>
            <a:r>
              <a:rPr lang="en-US" dirty="0">
                <a:solidFill>
                  <a:schemeClr val="bg1"/>
                </a:solidFill>
              </a:rPr>
              <a:t>What To Expect when scheduling a Site Visit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889" r="1966"/>
          <a:stretch/>
        </p:blipFill>
        <p:spPr>
          <a:xfrm>
            <a:off x="2687515" y="330"/>
            <a:ext cx="6478662" cy="6881556"/>
          </a:xfrm>
          <a:prstGeom prst="rect">
            <a:avLst/>
          </a:prstGeom>
        </p:spPr>
      </p:pic>
      <p:sp>
        <p:nvSpPr>
          <p:cNvPr id="5" name="TextBox 4"/>
          <p:cNvSpPr txBox="1"/>
          <p:nvPr/>
        </p:nvSpPr>
        <p:spPr>
          <a:xfrm>
            <a:off x="-3" y="4114801"/>
            <a:ext cx="2687515" cy="1477328"/>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rPr>
              <a:t>Scheduling</a:t>
            </a:r>
          </a:p>
          <a:p>
            <a:pPr marL="285750" indent="-285750" algn="ctr">
              <a:buFont typeface="Arial" panose="020B0604020202020204" pitchFamily="34" charset="0"/>
              <a:buChar char="•"/>
            </a:pPr>
            <a:endParaRPr lang="en-US" dirty="0">
              <a:solidFill>
                <a:schemeClr val="bg1"/>
              </a:solidFill>
            </a:endParaRPr>
          </a:p>
          <a:p>
            <a:pPr marL="285750" indent="-285750" algn="ctr">
              <a:buFont typeface="Arial" panose="020B0604020202020204" pitchFamily="34" charset="0"/>
              <a:buChar char="•"/>
            </a:pPr>
            <a:r>
              <a:rPr lang="en-US" dirty="0">
                <a:solidFill>
                  <a:schemeClr val="bg1"/>
                </a:solidFill>
              </a:rPr>
              <a:t>Interviews</a:t>
            </a:r>
          </a:p>
          <a:p>
            <a:pPr algn="ctr"/>
            <a:endParaRPr lang="en-US" dirty="0">
              <a:solidFill>
                <a:schemeClr val="bg1"/>
              </a:solidFill>
            </a:endParaRPr>
          </a:p>
          <a:p>
            <a:pPr marL="285750" indent="-285750" algn="ctr">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254743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20"/>
            <a:ext cx="2687516" cy="688166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2" y="1736730"/>
            <a:ext cx="2687515" cy="1365312"/>
          </a:xfrm>
        </p:spPr>
        <p:txBody>
          <a:bodyPr>
            <a:normAutofit fontScale="90000"/>
          </a:bodyPr>
          <a:lstStyle/>
          <a:p>
            <a:pPr algn="ctr"/>
            <a:r>
              <a:rPr lang="en-US" dirty="0">
                <a:solidFill>
                  <a:schemeClr val="bg1"/>
                </a:solidFill>
              </a:rPr>
              <a:t>What To Expect during a </a:t>
            </a:r>
            <a:br>
              <a:rPr lang="en-US" dirty="0">
                <a:solidFill>
                  <a:schemeClr val="bg1"/>
                </a:solidFill>
              </a:rPr>
            </a:br>
            <a:r>
              <a:rPr lang="en-US" dirty="0">
                <a:solidFill>
                  <a:schemeClr val="bg1"/>
                </a:solidFill>
              </a:rPr>
              <a:t>Site Visit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889" r="1966"/>
          <a:stretch/>
        </p:blipFill>
        <p:spPr>
          <a:xfrm>
            <a:off x="2687515" y="330"/>
            <a:ext cx="6478662" cy="6881556"/>
          </a:xfrm>
          <a:prstGeom prst="rect">
            <a:avLst/>
          </a:prstGeom>
        </p:spPr>
      </p:pic>
      <p:sp>
        <p:nvSpPr>
          <p:cNvPr id="5" name="TextBox 4"/>
          <p:cNvSpPr txBox="1"/>
          <p:nvPr/>
        </p:nvSpPr>
        <p:spPr>
          <a:xfrm>
            <a:off x="-1" y="4114801"/>
            <a:ext cx="2687515" cy="1477328"/>
          </a:xfrm>
          <a:prstGeom prst="rect">
            <a:avLst/>
          </a:prstGeom>
          <a:noFill/>
        </p:spPr>
        <p:txBody>
          <a:bodyPr wrap="square" rtlCol="0">
            <a:spAutoFit/>
          </a:bodyPr>
          <a:lstStyle/>
          <a:p>
            <a:pPr algn="ctr"/>
            <a:endParaRPr lang="en-US" dirty="0">
              <a:solidFill>
                <a:schemeClr val="bg1"/>
              </a:solidFill>
            </a:endParaRPr>
          </a:p>
          <a:p>
            <a:pPr marL="285750" indent="-285750" algn="ctr">
              <a:buFont typeface="Arial" panose="020B0604020202020204" pitchFamily="34" charset="0"/>
              <a:buChar char="•"/>
            </a:pPr>
            <a:r>
              <a:rPr lang="en-US" dirty="0">
                <a:solidFill>
                  <a:schemeClr val="bg1"/>
                </a:solidFill>
              </a:rPr>
              <a:t>Interviews</a:t>
            </a:r>
          </a:p>
          <a:p>
            <a:pPr marL="285750" indent="-285750" algn="ctr">
              <a:buFont typeface="Arial" panose="020B0604020202020204" pitchFamily="34" charset="0"/>
              <a:buChar char="•"/>
            </a:pPr>
            <a:endParaRPr lang="en-US" dirty="0">
              <a:solidFill>
                <a:schemeClr val="bg1"/>
              </a:solidFill>
            </a:endParaRPr>
          </a:p>
          <a:p>
            <a:pPr marL="285750" indent="-285750" algn="ctr">
              <a:buFont typeface="Arial" panose="020B0604020202020204" pitchFamily="34" charset="0"/>
              <a:buChar char="•"/>
            </a:pPr>
            <a:r>
              <a:rPr lang="en-US" dirty="0">
                <a:solidFill>
                  <a:schemeClr val="bg1"/>
                </a:solidFill>
              </a:rPr>
              <a:t>Observations</a:t>
            </a:r>
          </a:p>
          <a:p>
            <a:pPr marL="285750" indent="-285750" algn="ctr">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73258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83015" y="-1"/>
            <a:ext cx="4360985" cy="9175709"/>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extBox 1"/>
          <p:cNvSpPr txBox="1"/>
          <p:nvPr/>
        </p:nvSpPr>
        <p:spPr>
          <a:xfrm>
            <a:off x="4783015" y="574431"/>
            <a:ext cx="4360985" cy="630942"/>
          </a:xfrm>
          <a:prstGeom prst="rect">
            <a:avLst/>
          </a:prstGeom>
          <a:noFill/>
        </p:spPr>
        <p:txBody>
          <a:bodyPr wrap="square" rtlCol="0">
            <a:spAutoFit/>
          </a:bodyPr>
          <a:lstStyle/>
          <a:p>
            <a:pPr algn="ctr"/>
            <a:r>
              <a:rPr lang="en-US" sz="3500" dirty="0">
                <a:solidFill>
                  <a:schemeClr val="bg1"/>
                </a:solidFill>
              </a:rPr>
              <a:t>Be Organized</a:t>
            </a:r>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11104" b="10210"/>
          <a:stretch/>
        </p:blipFill>
        <p:spPr>
          <a:xfrm rot="5400000">
            <a:off x="-2196347" y="2196349"/>
            <a:ext cx="9175709" cy="4783015"/>
          </a:xfrm>
          <a:prstGeom prst="rect">
            <a:avLst/>
          </a:prstGeom>
        </p:spPr>
      </p:pic>
    </p:spTree>
    <p:custDataLst>
      <p:tags r:id="rId1"/>
    </p:custDataLst>
    <p:extLst>
      <p:ext uri="{BB962C8B-B14F-4D97-AF65-F5344CB8AC3E}">
        <p14:creationId xmlns:p14="http://schemas.microsoft.com/office/powerpoint/2010/main" val="180359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0584" y="857677"/>
            <a:ext cx="6861410" cy="5146057"/>
          </a:xfrm>
          <a:prstGeom prst="rect">
            <a:avLst/>
          </a:prstGeom>
        </p:spPr>
      </p:pic>
      <p:sp>
        <p:nvSpPr>
          <p:cNvPr id="4" name="Rectangle 3"/>
          <p:cNvSpPr/>
          <p:nvPr/>
        </p:nvSpPr>
        <p:spPr>
          <a:xfrm>
            <a:off x="5990495" y="0"/>
            <a:ext cx="3153506" cy="6858000"/>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extBox 1"/>
          <p:cNvSpPr txBox="1"/>
          <p:nvPr/>
        </p:nvSpPr>
        <p:spPr>
          <a:xfrm>
            <a:off x="5990494" y="1215245"/>
            <a:ext cx="3153505" cy="630942"/>
          </a:xfrm>
          <a:prstGeom prst="rect">
            <a:avLst/>
          </a:prstGeom>
          <a:noFill/>
        </p:spPr>
        <p:txBody>
          <a:bodyPr wrap="square" rtlCol="0">
            <a:spAutoFit/>
          </a:bodyPr>
          <a:lstStyle/>
          <a:p>
            <a:pPr algn="ctr"/>
            <a:r>
              <a:rPr lang="en-US" sz="3500" dirty="0">
                <a:solidFill>
                  <a:schemeClr val="bg1"/>
                </a:solidFill>
              </a:rPr>
              <a:t>Take Note</a:t>
            </a:r>
          </a:p>
        </p:txBody>
      </p:sp>
      <p:sp>
        <p:nvSpPr>
          <p:cNvPr id="5" name="TextBox 4"/>
          <p:cNvSpPr txBox="1"/>
          <p:nvPr/>
        </p:nvSpPr>
        <p:spPr>
          <a:xfrm>
            <a:off x="5990496" y="2743200"/>
            <a:ext cx="3153505" cy="1477328"/>
          </a:xfrm>
          <a:prstGeom prst="rect">
            <a:avLst/>
          </a:prstGeom>
          <a:noFill/>
        </p:spPr>
        <p:txBody>
          <a:bodyPr wrap="square" rtlCol="0">
            <a:spAutoFit/>
          </a:bodyPr>
          <a:lstStyle/>
          <a:p>
            <a:pPr algn="ctr"/>
            <a:endParaRPr lang="en-US" dirty="0">
              <a:solidFill>
                <a:schemeClr val="bg1"/>
              </a:solidFill>
            </a:endParaRPr>
          </a:p>
          <a:p>
            <a:pPr marL="285750" indent="-285750" algn="ctr">
              <a:buFont typeface="Arial" panose="020B0604020202020204" pitchFamily="34" charset="0"/>
              <a:buChar char="•"/>
            </a:pPr>
            <a:r>
              <a:rPr lang="en-US" dirty="0">
                <a:solidFill>
                  <a:schemeClr val="bg1"/>
                </a:solidFill>
              </a:rPr>
              <a:t>Make a notebook</a:t>
            </a:r>
          </a:p>
          <a:p>
            <a:pPr marL="285750" indent="-285750" algn="ctr">
              <a:buFont typeface="Arial" panose="020B0604020202020204" pitchFamily="34" charset="0"/>
              <a:buChar char="•"/>
            </a:pPr>
            <a:endParaRPr lang="en-US" dirty="0">
              <a:solidFill>
                <a:schemeClr val="bg1"/>
              </a:solidFill>
            </a:endParaRPr>
          </a:p>
          <a:p>
            <a:pPr marL="285750" indent="-285750" algn="ctr">
              <a:buFont typeface="Arial" panose="020B0604020202020204" pitchFamily="34" charset="0"/>
              <a:buChar char="•"/>
            </a:pPr>
            <a:endParaRPr lang="en-US" dirty="0">
              <a:solidFill>
                <a:schemeClr val="bg1"/>
              </a:solidFill>
            </a:endParaRPr>
          </a:p>
          <a:p>
            <a:pPr marL="285750" indent="-285750" algn="ctr">
              <a:buFont typeface="Arial" panose="020B0604020202020204" pitchFamily="34" charset="0"/>
              <a:buChar char="•"/>
            </a:pPr>
            <a:r>
              <a:rPr lang="en-US" dirty="0">
                <a:solidFill>
                  <a:schemeClr val="bg1"/>
                </a:solidFill>
              </a:rPr>
              <a:t>Involve your team</a:t>
            </a:r>
          </a:p>
        </p:txBody>
      </p:sp>
    </p:spTree>
    <p:custDataLst>
      <p:tags r:id="rId1"/>
    </p:custDataLst>
    <p:extLst>
      <p:ext uri="{BB962C8B-B14F-4D97-AF65-F5344CB8AC3E}">
        <p14:creationId xmlns:p14="http://schemas.microsoft.com/office/powerpoint/2010/main" val="3411170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804858144"/>
              </p:ext>
            </p:extLst>
          </p:nvPr>
        </p:nvGraphicFramePr>
        <p:xfrm>
          <a:off x="216876" y="539261"/>
          <a:ext cx="8622324" cy="6963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0" y="0"/>
            <a:ext cx="9144000" cy="1195754"/>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latin typeface="+mj-lt"/>
                <a:cs typeface="Times New Roman"/>
              </a:rPr>
              <a:t>Setting Your Program Up For Success</a:t>
            </a:r>
            <a:endParaRPr lang="en-US" sz="3500" dirty="0">
              <a:solidFill>
                <a:schemeClr val="bg1"/>
              </a:solidFill>
              <a:latin typeface="+mj-lt"/>
            </a:endParaRPr>
          </a:p>
        </p:txBody>
      </p:sp>
    </p:spTree>
    <p:custDataLst>
      <p:tags r:id="rId1"/>
    </p:custDataLst>
    <p:extLst>
      <p:ext uri="{BB962C8B-B14F-4D97-AF65-F5344CB8AC3E}">
        <p14:creationId xmlns:p14="http://schemas.microsoft.com/office/powerpoint/2010/main" val="2760517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9446" y="0"/>
            <a:ext cx="3024554" cy="6858000"/>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txBox="1">
            <a:spLocks/>
          </p:cNvSpPr>
          <p:nvPr/>
        </p:nvSpPr>
        <p:spPr bwMode="auto">
          <a:xfrm>
            <a:off x="6119446" y="1289538"/>
            <a:ext cx="3024554" cy="1143000"/>
          </a:xfrm>
          <a:prstGeom prst="rect">
            <a:avLst/>
          </a:prstGeom>
          <a:noFill/>
          <a:ln>
            <a:noFill/>
          </a:ln>
          <a:extLst/>
        </p:spPr>
        <p:txBody>
          <a:bodyPr lIns="0" tIns="45718" rIns="0" bIns="0" anchor="ct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321457" algn="l" rtl="0" fontAlgn="base">
              <a:spcBef>
                <a:spcPct val="0"/>
              </a:spcBef>
              <a:spcAft>
                <a:spcPct val="0"/>
              </a:spcAft>
              <a:defRPr sz="5000">
                <a:solidFill>
                  <a:schemeClr val="tx2"/>
                </a:solidFill>
                <a:latin typeface="Calibri" pitchFamily="34" charset="0"/>
              </a:defRPr>
            </a:lvl6pPr>
            <a:lvl7pPr marL="642915" algn="l" rtl="0" fontAlgn="base">
              <a:spcBef>
                <a:spcPct val="0"/>
              </a:spcBef>
              <a:spcAft>
                <a:spcPct val="0"/>
              </a:spcAft>
              <a:defRPr sz="5000">
                <a:solidFill>
                  <a:schemeClr val="tx2"/>
                </a:solidFill>
                <a:latin typeface="Calibri" pitchFamily="34" charset="0"/>
              </a:defRPr>
            </a:lvl7pPr>
            <a:lvl8pPr marL="964372" algn="l" rtl="0" fontAlgn="base">
              <a:spcBef>
                <a:spcPct val="0"/>
              </a:spcBef>
              <a:spcAft>
                <a:spcPct val="0"/>
              </a:spcAft>
              <a:defRPr sz="5000">
                <a:solidFill>
                  <a:schemeClr val="tx2"/>
                </a:solidFill>
                <a:latin typeface="Calibri" pitchFamily="34" charset="0"/>
              </a:defRPr>
            </a:lvl8pPr>
            <a:lvl9pPr marL="1285829" algn="l" rtl="0" fontAlgn="base">
              <a:spcBef>
                <a:spcPct val="0"/>
              </a:spcBef>
              <a:spcAft>
                <a:spcPct val="0"/>
              </a:spcAft>
              <a:defRPr sz="5000">
                <a:solidFill>
                  <a:schemeClr val="tx2"/>
                </a:solidFill>
                <a:latin typeface="Calibri" pitchFamily="34" charset="0"/>
              </a:defRPr>
            </a:lvl9pPr>
          </a:lstStyle>
          <a:p>
            <a:pPr algn="ctr">
              <a:defRPr/>
            </a:pPr>
            <a:r>
              <a:rPr lang="en-US" sz="4000" dirty="0">
                <a:solidFill>
                  <a:schemeClr val="bg1"/>
                </a:solidFill>
                <a:latin typeface="Times New Roman"/>
                <a:cs typeface="Times New Roman"/>
              </a:rPr>
              <a:t>Accreditation:</a:t>
            </a:r>
          </a:p>
          <a:p>
            <a:pPr algn="ctr">
              <a:defRPr/>
            </a:pPr>
            <a:r>
              <a:rPr lang="en-US" sz="4000" dirty="0">
                <a:solidFill>
                  <a:schemeClr val="bg1"/>
                </a:solidFill>
                <a:latin typeface="Times New Roman"/>
                <a:cs typeface="Times New Roman"/>
              </a:rPr>
              <a:t>Scoring</a:t>
            </a:r>
          </a:p>
        </p:txBody>
      </p:sp>
      <p:pic>
        <p:nvPicPr>
          <p:cNvPr id="4" name="Picture 3"/>
          <p:cNvPicPr>
            <a:picLocks noChangeAspect="1"/>
          </p:cNvPicPr>
          <p:nvPr/>
        </p:nvPicPr>
        <p:blipFill>
          <a:blip/>
          <a:stretch>
            <a:fillRect/>
          </a:stretch>
        </p:blipFill>
        <p:spPr>
          <a:xfrm>
            <a:off x="0" y="373433"/>
            <a:ext cx="6119446" cy="4294820"/>
          </a:xfrm>
          <a:prstGeom prst="rect">
            <a:avLst/>
          </a:prstGeom>
        </p:spPr>
      </p:pic>
      <p:sp>
        <p:nvSpPr>
          <p:cNvPr id="3" name="TextBox 2"/>
          <p:cNvSpPr txBox="1"/>
          <p:nvPr/>
        </p:nvSpPr>
        <p:spPr>
          <a:xfrm>
            <a:off x="6119446" y="3233863"/>
            <a:ext cx="3024554" cy="2015936"/>
          </a:xfrm>
          <a:prstGeom prst="rect">
            <a:avLst/>
          </a:prstGeom>
          <a:noFill/>
        </p:spPr>
        <p:txBody>
          <a:bodyPr wrap="square" rtlCol="0">
            <a:spAutoFit/>
          </a:bodyPr>
          <a:lstStyle/>
          <a:p>
            <a:pPr marL="285750" indent="-285750" algn="ctr">
              <a:buFont typeface="Arial" panose="020B0604020202020204" pitchFamily="34" charset="0"/>
              <a:buChar char="•"/>
            </a:pPr>
            <a:r>
              <a:rPr lang="en-US" sz="2500" dirty="0">
                <a:solidFill>
                  <a:schemeClr val="bg1"/>
                </a:solidFill>
              </a:rPr>
              <a:t>Yes</a:t>
            </a:r>
          </a:p>
          <a:p>
            <a:pPr marL="285750" indent="-285750" algn="ctr">
              <a:buFont typeface="Arial" panose="020B0604020202020204" pitchFamily="34" charset="0"/>
              <a:buChar char="•"/>
            </a:pPr>
            <a:endParaRPr lang="en-US" sz="2500" dirty="0">
              <a:solidFill>
                <a:schemeClr val="bg1"/>
              </a:solidFill>
            </a:endParaRPr>
          </a:p>
          <a:p>
            <a:pPr marL="285750" indent="-285750" algn="ctr">
              <a:buFont typeface="Arial" panose="020B0604020202020204" pitchFamily="34" charset="0"/>
              <a:buChar char="•"/>
            </a:pPr>
            <a:r>
              <a:rPr lang="en-US" sz="2500" dirty="0">
                <a:solidFill>
                  <a:schemeClr val="bg1"/>
                </a:solidFill>
              </a:rPr>
              <a:t>No</a:t>
            </a:r>
          </a:p>
          <a:p>
            <a:pPr algn="ctr"/>
            <a:endParaRPr lang="en-US" sz="2500" dirty="0">
              <a:solidFill>
                <a:schemeClr val="bg1"/>
              </a:solidFill>
            </a:endParaRPr>
          </a:p>
          <a:p>
            <a:pPr marL="285750" indent="-285750" algn="ctr">
              <a:buFont typeface="Arial" panose="020B0604020202020204" pitchFamily="34" charset="0"/>
              <a:buChar char="•"/>
            </a:pPr>
            <a:r>
              <a:rPr lang="en-US" sz="2500" dirty="0">
                <a:solidFill>
                  <a:schemeClr val="bg1"/>
                </a:solidFill>
              </a:rPr>
              <a:t>DNA</a:t>
            </a:r>
          </a:p>
        </p:txBody>
      </p:sp>
      <p:pic>
        <p:nvPicPr>
          <p:cNvPr id="6" name="Picture 5">
            <a:extLst>
              <a:ext uri="{FF2B5EF4-FFF2-40B4-BE49-F238E27FC236}">
                <a16:creationId xmlns:a16="http://schemas.microsoft.com/office/drawing/2014/main" id="{2A1EE807-6313-4F17-BB52-D7A1B815D874}"/>
              </a:ext>
            </a:extLst>
          </p:cNvPr>
          <p:cNvPicPr>
            <a:picLocks noChangeAspect="1"/>
          </p:cNvPicPr>
          <p:nvPr/>
        </p:nvPicPr>
        <p:blipFill>
          <a:blip r:embed="rId4"/>
          <a:stretch>
            <a:fillRect/>
          </a:stretch>
        </p:blipFill>
        <p:spPr>
          <a:xfrm>
            <a:off x="-35169" y="0"/>
            <a:ext cx="6119446" cy="7355160"/>
          </a:xfrm>
          <a:prstGeom prst="rect">
            <a:avLst/>
          </a:prstGeom>
        </p:spPr>
      </p:pic>
    </p:spTree>
    <p:custDataLst>
      <p:tags r:id="rId1"/>
    </p:custDataLst>
    <p:extLst>
      <p:ext uri="{BB962C8B-B14F-4D97-AF65-F5344CB8AC3E}">
        <p14:creationId xmlns:p14="http://schemas.microsoft.com/office/powerpoint/2010/main" val="3491538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6" y="0"/>
            <a:ext cx="3703548" cy="6858000"/>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dirty="0"/>
          </a:p>
        </p:txBody>
      </p:sp>
      <p:sp>
        <p:nvSpPr>
          <p:cNvPr id="51201" name="Title 1"/>
          <p:cNvSpPr>
            <a:spLocks noGrp="1"/>
          </p:cNvSpPr>
          <p:nvPr>
            <p:ph type="title"/>
          </p:nvPr>
        </p:nvSpPr>
        <p:spPr>
          <a:xfrm>
            <a:off x="0" y="504097"/>
            <a:ext cx="3707904" cy="5539408"/>
          </a:xfrm>
        </p:spPr>
        <p:txBody>
          <a:bodyPr anchor="ctr">
            <a:normAutofit/>
          </a:bodyPr>
          <a:lstStyle/>
          <a:p>
            <a:pPr algn="ctr"/>
            <a:r>
              <a:rPr lang="en-US" dirty="0">
                <a:solidFill>
                  <a:schemeClr val="bg1"/>
                </a:solidFill>
                <a:ea typeface="ＭＳ Ｐゴシック" pitchFamily="34" charset="-128"/>
              </a:rPr>
              <a:t>Do we only need to meet the mandatory standards?</a:t>
            </a:r>
          </a:p>
        </p:txBody>
      </p:sp>
      <p:graphicFrame>
        <p:nvGraphicFramePr>
          <p:cNvPr id="6" name="Diagram 5"/>
          <p:cNvGraphicFramePr/>
          <p:nvPr>
            <p:extLst>
              <p:ext uri="{D42A27DB-BD31-4B8C-83A1-F6EECF244321}">
                <p14:modId xmlns:p14="http://schemas.microsoft.com/office/powerpoint/2010/main" val="2602645680"/>
              </p:ext>
            </p:extLst>
          </p:nvPr>
        </p:nvGraphicFramePr>
        <p:xfrm>
          <a:off x="2274278" y="152399"/>
          <a:ext cx="8400616" cy="6582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199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PATH International Centers become eligible to apply for accreditation when they have been a member in good standing for at least one full year. </a:t>
            </a:r>
            <a:endParaRPr lang="en-US" sz="4400" dirty="0">
              <a:solidFill>
                <a:schemeClr val="bg1"/>
              </a:solidFill>
              <a:latin typeface="Comic Sans MS" panose="030F0702030302020204"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WHO?</a:t>
            </a:r>
          </a:p>
        </p:txBody>
      </p:sp>
    </p:spTree>
    <p:extLst>
      <p:ext uri="{BB962C8B-B14F-4D97-AF65-F5344CB8AC3E}">
        <p14:creationId xmlns:p14="http://schemas.microsoft.com/office/powerpoint/2010/main" val="3958592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9446" y="0"/>
            <a:ext cx="3024554" cy="6858000"/>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txBox="1">
            <a:spLocks/>
          </p:cNvSpPr>
          <p:nvPr/>
        </p:nvSpPr>
        <p:spPr bwMode="auto">
          <a:xfrm>
            <a:off x="6119446" y="1289538"/>
            <a:ext cx="3024554" cy="1143000"/>
          </a:xfrm>
          <a:prstGeom prst="rect">
            <a:avLst/>
          </a:prstGeom>
          <a:noFill/>
          <a:ln>
            <a:noFill/>
          </a:ln>
          <a:extLst/>
        </p:spPr>
        <p:txBody>
          <a:bodyPr lIns="0" tIns="45718" rIns="0" bIns="0" anchor="ct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321457" algn="l" rtl="0" fontAlgn="base">
              <a:spcBef>
                <a:spcPct val="0"/>
              </a:spcBef>
              <a:spcAft>
                <a:spcPct val="0"/>
              </a:spcAft>
              <a:defRPr sz="5000">
                <a:solidFill>
                  <a:schemeClr val="tx2"/>
                </a:solidFill>
                <a:latin typeface="Calibri" pitchFamily="34" charset="0"/>
              </a:defRPr>
            </a:lvl6pPr>
            <a:lvl7pPr marL="642915" algn="l" rtl="0" fontAlgn="base">
              <a:spcBef>
                <a:spcPct val="0"/>
              </a:spcBef>
              <a:spcAft>
                <a:spcPct val="0"/>
              </a:spcAft>
              <a:defRPr sz="5000">
                <a:solidFill>
                  <a:schemeClr val="tx2"/>
                </a:solidFill>
                <a:latin typeface="Calibri" pitchFamily="34" charset="0"/>
              </a:defRPr>
            </a:lvl7pPr>
            <a:lvl8pPr marL="964372" algn="l" rtl="0" fontAlgn="base">
              <a:spcBef>
                <a:spcPct val="0"/>
              </a:spcBef>
              <a:spcAft>
                <a:spcPct val="0"/>
              </a:spcAft>
              <a:defRPr sz="5000">
                <a:solidFill>
                  <a:schemeClr val="tx2"/>
                </a:solidFill>
                <a:latin typeface="Calibri" pitchFamily="34" charset="0"/>
              </a:defRPr>
            </a:lvl8pPr>
            <a:lvl9pPr marL="1285829" algn="l" rtl="0" fontAlgn="base">
              <a:spcBef>
                <a:spcPct val="0"/>
              </a:spcBef>
              <a:spcAft>
                <a:spcPct val="0"/>
              </a:spcAft>
              <a:defRPr sz="5000">
                <a:solidFill>
                  <a:schemeClr val="tx2"/>
                </a:solidFill>
                <a:latin typeface="Calibri" pitchFamily="34" charset="0"/>
              </a:defRPr>
            </a:lvl9pPr>
          </a:lstStyle>
          <a:p>
            <a:pPr algn="ctr">
              <a:defRPr/>
            </a:pPr>
            <a:r>
              <a:rPr lang="en-US" sz="4000" dirty="0">
                <a:solidFill>
                  <a:schemeClr val="bg1"/>
                </a:solidFill>
                <a:latin typeface="Times New Roman"/>
                <a:cs typeface="Times New Roman"/>
              </a:rPr>
              <a:t>Accreditation:</a:t>
            </a:r>
          </a:p>
          <a:p>
            <a:pPr algn="ctr">
              <a:defRPr/>
            </a:pPr>
            <a:r>
              <a:rPr lang="en-US" sz="4000" dirty="0">
                <a:solidFill>
                  <a:schemeClr val="bg1"/>
                </a:solidFill>
                <a:latin typeface="Times New Roman"/>
                <a:cs typeface="Times New Roman"/>
              </a:rPr>
              <a:t>Scoring</a:t>
            </a:r>
          </a:p>
        </p:txBody>
      </p:sp>
      <p:pic>
        <p:nvPicPr>
          <p:cNvPr id="4" name="Picture 3"/>
          <p:cNvPicPr>
            <a:picLocks noChangeAspect="1"/>
          </p:cNvPicPr>
          <p:nvPr/>
        </p:nvPicPr>
        <p:blipFill>
          <a:blip/>
          <a:stretch>
            <a:fillRect/>
          </a:stretch>
        </p:blipFill>
        <p:spPr>
          <a:xfrm>
            <a:off x="0" y="373433"/>
            <a:ext cx="6119446" cy="4294820"/>
          </a:xfrm>
          <a:prstGeom prst="rect">
            <a:avLst/>
          </a:prstGeom>
        </p:spPr>
      </p:pic>
      <p:sp>
        <p:nvSpPr>
          <p:cNvPr id="3" name="TextBox 2"/>
          <p:cNvSpPr txBox="1"/>
          <p:nvPr/>
        </p:nvSpPr>
        <p:spPr>
          <a:xfrm>
            <a:off x="6119446" y="3233863"/>
            <a:ext cx="3024554" cy="1246495"/>
          </a:xfrm>
          <a:prstGeom prst="rect">
            <a:avLst/>
          </a:prstGeom>
          <a:noFill/>
        </p:spPr>
        <p:txBody>
          <a:bodyPr wrap="square" rtlCol="0">
            <a:spAutoFit/>
          </a:bodyPr>
          <a:lstStyle/>
          <a:p>
            <a:pPr marL="285750" indent="-285750" algn="ctr">
              <a:buFont typeface="Arial" panose="020B0604020202020204" pitchFamily="34" charset="0"/>
              <a:buChar char="•"/>
            </a:pPr>
            <a:r>
              <a:rPr lang="en-US" sz="2500" dirty="0">
                <a:solidFill>
                  <a:schemeClr val="bg1"/>
                </a:solidFill>
              </a:rPr>
              <a:t>Appeals</a:t>
            </a:r>
          </a:p>
          <a:p>
            <a:pPr marL="285750" indent="-285750" algn="ctr">
              <a:buFont typeface="Arial" panose="020B0604020202020204" pitchFamily="34" charset="0"/>
              <a:buChar char="•"/>
            </a:pPr>
            <a:endParaRPr lang="en-US" sz="2500" dirty="0">
              <a:solidFill>
                <a:schemeClr val="bg1"/>
              </a:solidFill>
            </a:endParaRPr>
          </a:p>
          <a:p>
            <a:pPr marL="285750" indent="-285750" algn="ctr">
              <a:buFont typeface="Arial" panose="020B0604020202020204" pitchFamily="34" charset="0"/>
              <a:buChar char="•"/>
            </a:pPr>
            <a:r>
              <a:rPr lang="en-US" sz="2500" dirty="0">
                <a:solidFill>
                  <a:schemeClr val="bg1"/>
                </a:solidFill>
              </a:rPr>
              <a:t>Submission</a:t>
            </a:r>
          </a:p>
        </p:txBody>
      </p:sp>
      <p:graphicFrame>
        <p:nvGraphicFramePr>
          <p:cNvPr id="6" name="Object 5">
            <a:extLst>
              <a:ext uri="{FF2B5EF4-FFF2-40B4-BE49-F238E27FC236}">
                <a16:creationId xmlns:a16="http://schemas.microsoft.com/office/drawing/2014/main" id="{4E60D7FD-6595-4F86-A820-F4E2FCDD6813}"/>
              </a:ext>
            </a:extLst>
          </p:cNvPr>
          <p:cNvGraphicFramePr>
            <a:graphicFrameLocks noChangeAspect="1"/>
          </p:cNvGraphicFramePr>
          <p:nvPr>
            <p:extLst>
              <p:ext uri="{D42A27DB-BD31-4B8C-83A1-F6EECF244321}">
                <p14:modId xmlns:p14="http://schemas.microsoft.com/office/powerpoint/2010/main" val="1946149"/>
              </p:ext>
            </p:extLst>
          </p:nvPr>
        </p:nvGraphicFramePr>
        <p:xfrm>
          <a:off x="98425" y="0"/>
          <a:ext cx="6021021" cy="7891051"/>
        </p:xfrm>
        <a:graphic>
          <a:graphicData uri="http://schemas.openxmlformats.org/presentationml/2006/ole">
            <mc:AlternateContent xmlns:mc="http://schemas.openxmlformats.org/markup-compatibility/2006">
              <mc:Choice xmlns:v="urn:schemas-microsoft-com:vml" Requires="v">
                <p:oleObj spid="_x0000_s2054" name="Acrobat Document" r:id="rId5" imgW="5829298" imgH="7543706" progId="AcroExch.Document.DC">
                  <p:embed/>
                </p:oleObj>
              </mc:Choice>
              <mc:Fallback>
                <p:oleObj name="Acrobat Document" r:id="rId5" imgW="5829298" imgH="7543706" progId="AcroExch.Document.DC">
                  <p:embed/>
                  <p:pic>
                    <p:nvPicPr>
                      <p:cNvPr id="0" name=""/>
                      <p:cNvPicPr/>
                      <p:nvPr/>
                    </p:nvPicPr>
                    <p:blipFill>
                      <a:blip r:embed="rId6"/>
                      <a:stretch>
                        <a:fillRect/>
                      </a:stretch>
                    </p:blipFill>
                    <p:spPr>
                      <a:xfrm>
                        <a:off x="98425" y="0"/>
                        <a:ext cx="6021021" cy="7891051"/>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05381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36" y="5638800"/>
            <a:ext cx="914400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dirty="0"/>
          </a:p>
          <a:p>
            <a:endParaRPr lang="en-US" dirty="0"/>
          </a:p>
          <a:p>
            <a:r>
              <a:rPr lang="en-US" sz="1400" dirty="0"/>
              <a:t>PATH Intl. Site Visitor Update</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79068" y="5738019"/>
            <a:ext cx="1283281" cy="1043781"/>
          </a:xfrm>
          <a:prstGeom prst="rect">
            <a:avLst/>
          </a:prstGeom>
        </p:spPr>
      </p:pic>
      <p:sp>
        <p:nvSpPr>
          <p:cNvPr id="8" name="Rectangle 7"/>
          <p:cNvSpPr/>
          <p:nvPr/>
        </p:nvSpPr>
        <p:spPr>
          <a:xfrm>
            <a:off x="0" y="0"/>
            <a:ext cx="9144000" cy="152400"/>
          </a:xfrm>
          <a:prstGeom prst="rect">
            <a:avLst/>
          </a:prstGeom>
          <a:solidFill>
            <a:srgbClr val="2D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152400" cy="5486400"/>
          </a:xfrm>
          <a:prstGeom prst="rect">
            <a:avLst/>
          </a:prstGeom>
          <a:solidFill>
            <a:srgbClr val="2D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100">
            <a:extLst>
              <a:ext uri="{FF2B5EF4-FFF2-40B4-BE49-F238E27FC236}">
                <a16:creationId xmlns:a16="http://schemas.microsoft.com/office/drawing/2014/main" id="{5ECB11A7-BE92-41EA-915C-D7CFB201AD82}"/>
              </a:ext>
            </a:extLst>
          </p:cNvPr>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201</a:t>
            </a:r>
            <a:r>
              <a:rPr lang="en-US" b="1" dirty="0"/>
              <a:t>6</a:t>
            </a:r>
            <a:r>
              <a:rPr lang="en-US" sz="4400" b="1" i="0" u="none" strike="noStrike" cap="none" dirty="0">
                <a:solidFill>
                  <a:schemeClr val="dk1"/>
                </a:solidFill>
                <a:latin typeface="Calibri"/>
                <a:ea typeface="Calibri"/>
                <a:cs typeface="Calibri"/>
                <a:sym typeface="Calibri"/>
              </a:rPr>
              <a:t>-1</a:t>
            </a:r>
            <a:r>
              <a:rPr lang="en-US" b="1" dirty="0"/>
              <a:t>7</a:t>
            </a:r>
            <a:r>
              <a:rPr lang="en-US" sz="4400" b="1" i="0" u="none" strike="noStrike" cap="none" dirty="0">
                <a:solidFill>
                  <a:schemeClr val="dk1"/>
                </a:solidFill>
                <a:latin typeface="Calibri"/>
                <a:ea typeface="Calibri"/>
                <a:cs typeface="Calibri"/>
                <a:sym typeface="Calibri"/>
              </a:rPr>
              <a:t> Visit Data</a:t>
            </a:r>
            <a:br>
              <a:rPr lang="en-US" sz="4400" b="1" i="0" u="none" strike="noStrike" cap="none" dirty="0">
                <a:solidFill>
                  <a:schemeClr val="dk1"/>
                </a:solidFill>
                <a:latin typeface="Calibri"/>
                <a:ea typeface="Calibri"/>
                <a:cs typeface="Calibri"/>
                <a:sym typeface="Calibri"/>
              </a:rPr>
            </a:br>
            <a:r>
              <a:rPr lang="en-US" sz="2000" b="1" dirty="0"/>
              <a:t>Fiscal Year stats: July 2016-June 2017</a:t>
            </a:r>
          </a:p>
        </p:txBody>
      </p:sp>
      <p:sp>
        <p:nvSpPr>
          <p:cNvPr id="10" name="Shape 101">
            <a:extLst>
              <a:ext uri="{FF2B5EF4-FFF2-40B4-BE49-F238E27FC236}">
                <a16:creationId xmlns:a16="http://schemas.microsoft.com/office/drawing/2014/main" id="{F7BBD80A-4616-424D-9D2B-58A3A40392EA}"/>
              </a:ext>
            </a:extLst>
          </p:cNvPr>
          <p:cNvSpPr txBox="1">
            <a:spLocks/>
          </p:cNvSpPr>
          <p:nvPr/>
        </p:nvSpPr>
        <p:spPr>
          <a:xfrm>
            <a:off x="275103" y="1341438"/>
            <a:ext cx="8787246" cy="457200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rgbClr val="FF0000"/>
              </a:buClr>
              <a:buSzPct val="100000"/>
              <a:buFont typeface="Arial"/>
              <a:buChar char="•"/>
            </a:pPr>
            <a:r>
              <a:rPr lang="en-US" sz="3000" dirty="0">
                <a:solidFill>
                  <a:srgbClr val="FF0000"/>
                </a:solidFill>
                <a:latin typeface="Calibri"/>
                <a:ea typeface="Calibri"/>
                <a:cs typeface="Calibri"/>
                <a:sym typeface="Calibri"/>
              </a:rPr>
              <a:t>53 Centers visited (Up from 35 visited in the previous year)</a:t>
            </a:r>
          </a:p>
          <a:p>
            <a:pPr>
              <a:spcBef>
                <a:spcPts val="0"/>
              </a:spcBef>
              <a:buClr>
                <a:srgbClr val="FF0000"/>
              </a:buClr>
              <a:buSzPct val="100000"/>
              <a:buFont typeface="Arial"/>
              <a:buChar char="•"/>
            </a:pPr>
            <a:r>
              <a:rPr lang="en-US" sz="3000" dirty="0">
                <a:solidFill>
                  <a:srgbClr val="FF0000"/>
                </a:solidFill>
              </a:rPr>
              <a:t>6 New, 47 Reaccredited </a:t>
            </a:r>
            <a:endParaRPr lang="en-US" sz="3000" dirty="0">
              <a:solidFill>
                <a:srgbClr val="FF0000"/>
              </a:solidFill>
              <a:latin typeface="Calibri"/>
              <a:ea typeface="Calibri"/>
              <a:cs typeface="Calibri"/>
              <a:sym typeface="Calibri"/>
            </a:endParaRPr>
          </a:p>
          <a:p>
            <a:pPr lvl="1">
              <a:spcBef>
                <a:spcPts val="560"/>
              </a:spcBef>
              <a:buClr>
                <a:srgbClr val="FF0000"/>
              </a:buClr>
              <a:buSzPct val="100000"/>
              <a:buFont typeface="Arial"/>
              <a:buChar char="–"/>
            </a:pPr>
            <a:r>
              <a:rPr lang="en-US" sz="2600" dirty="0">
                <a:solidFill>
                  <a:srgbClr val="FF0000"/>
                </a:solidFill>
              </a:rPr>
              <a:t>52</a:t>
            </a:r>
            <a:r>
              <a:rPr lang="en-US" sz="2600" dirty="0">
                <a:solidFill>
                  <a:srgbClr val="FF0000"/>
                </a:solidFill>
                <a:latin typeface="Calibri"/>
                <a:ea typeface="Calibri"/>
                <a:cs typeface="Calibri"/>
                <a:sym typeface="Calibri"/>
              </a:rPr>
              <a:t> Passed (23 passed with 100%)</a:t>
            </a:r>
          </a:p>
          <a:p>
            <a:pPr lvl="1">
              <a:spcBef>
                <a:spcPts val="560"/>
              </a:spcBef>
              <a:buClr>
                <a:srgbClr val="FF0000"/>
              </a:buClr>
              <a:buSzPct val="100000"/>
              <a:buFont typeface="Arial"/>
              <a:buChar char="–"/>
            </a:pPr>
            <a:r>
              <a:rPr lang="en-US" sz="2600" dirty="0">
                <a:solidFill>
                  <a:srgbClr val="FF0000"/>
                </a:solidFill>
                <a:latin typeface="Calibri"/>
                <a:ea typeface="Calibri"/>
                <a:cs typeface="Calibri"/>
                <a:sym typeface="Calibri"/>
              </a:rPr>
              <a:t>3 appealed</a:t>
            </a:r>
          </a:p>
          <a:p>
            <a:pPr lvl="2">
              <a:spcBef>
                <a:spcPts val="480"/>
              </a:spcBef>
              <a:buClr>
                <a:srgbClr val="FF0000"/>
              </a:buClr>
              <a:buSzPct val="100000"/>
              <a:buFont typeface="Arial"/>
              <a:buChar char="•"/>
            </a:pPr>
            <a:r>
              <a:rPr lang="en-US" sz="2200" dirty="0">
                <a:solidFill>
                  <a:srgbClr val="FF0000"/>
                </a:solidFill>
                <a:latin typeface="Calibri"/>
                <a:ea typeface="Calibri"/>
                <a:cs typeface="Calibri"/>
                <a:sym typeface="Calibri"/>
              </a:rPr>
              <a:t> 3 passed on appeal</a:t>
            </a:r>
          </a:p>
          <a:p>
            <a:pPr>
              <a:spcBef>
                <a:spcPts val="640"/>
              </a:spcBef>
              <a:buClr>
                <a:srgbClr val="FF0000"/>
              </a:buClr>
              <a:buSzPct val="100000"/>
              <a:buFont typeface="Arial"/>
              <a:buChar char="•"/>
            </a:pPr>
            <a:r>
              <a:rPr lang="en-US" sz="3000" dirty="0">
                <a:solidFill>
                  <a:srgbClr val="FF0000"/>
                </a:solidFill>
                <a:latin typeface="Calibri"/>
                <a:ea typeface="Calibri"/>
                <a:cs typeface="Calibri"/>
                <a:sym typeface="Calibri"/>
              </a:rPr>
              <a:t>As of 12/31/2016 there are 272 PACs (881 Member Centers)</a:t>
            </a:r>
          </a:p>
          <a:p>
            <a:pPr lvl="1">
              <a:spcBef>
                <a:spcPts val="560"/>
              </a:spcBef>
              <a:buClr>
                <a:srgbClr val="FF0000"/>
              </a:buClr>
              <a:buSzPct val="100000"/>
              <a:buFont typeface="Arial"/>
              <a:buChar char="–"/>
            </a:pPr>
            <a:r>
              <a:rPr lang="en-US" sz="2600" dirty="0">
                <a:solidFill>
                  <a:srgbClr val="FF0000"/>
                </a:solidFill>
                <a:latin typeface="Calibri"/>
                <a:ea typeface="Calibri"/>
                <a:cs typeface="Calibri"/>
                <a:sym typeface="Calibri"/>
              </a:rPr>
              <a:t>In 2010:  236 PACs (573 Member Centers)</a:t>
            </a:r>
          </a:p>
          <a:p>
            <a:pPr lvl="2">
              <a:spcBef>
                <a:spcPts val="480"/>
              </a:spcBef>
              <a:buClr>
                <a:schemeClr val="dk1"/>
              </a:buClr>
              <a:buSzPct val="100000"/>
              <a:buFont typeface="Arial"/>
              <a:buNone/>
            </a:pPr>
            <a:endParaRPr lang="en-US" dirty="0"/>
          </a:p>
          <a:p>
            <a:pPr>
              <a:spcBef>
                <a:spcPts val="640"/>
              </a:spcBef>
              <a:buClr>
                <a:schemeClr val="dk1"/>
              </a:buClr>
              <a:buSzPct val="100000"/>
              <a:buFont typeface="Arial"/>
              <a:buNone/>
            </a:pPr>
            <a:endParaRPr lang="en-US" dirty="0">
              <a:solidFill>
                <a:schemeClr val="dk1"/>
              </a:solidFill>
              <a:latin typeface="Calibri"/>
              <a:ea typeface="Calibri"/>
              <a:cs typeface="Calibri"/>
              <a:sym typeface="Calibri"/>
            </a:endParaRPr>
          </a:p>
          <a:p>
            <a:pPr>
              <a:spcBef>
                <a:spcPts val="640"/>
              </a:spcBef>
              <a:buClr>
                <a:schemeClr val="dk1"/>
              </a:buClr>
              <a:buSzPct val="100000"/>
              <a:buFont typeface="Arial"/>
              <a:buNone/>
            </a:pP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9380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36" y="5638800"/>
            <a:ext cx="914400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dirty="0"/>
          </a:p>
          <a:p>
            <a:endParaRPr lang="en-US" dirty="0"/>
          </a:p>
          <a:p>
            <a:r>
              <a:rPr lang="en-US" sz="1400" dirty="0"/>
              <a:t>PATH Intl. Site Visitor Update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9068" y="5738019"/>
            <a:ext cx="1283281" cy="1043781"/>
          </a:xfrm>
          <a:prstGeom prst="rect">
            <a:avLst/>
          </a:prstGeom>
        </p:spPr>
      </p:pic>
      <p:sp>
        <p:nvSpPr>
          <p:cNvPr id="8" name="Rectangle 7"/>
          <p:cNvSpPr/>
          <p:nvPr/>
        </p:nvSpPr>
        <p:spPr>
          <a:xfrm>
            <a:off x="0" y="0"/>
            <a:ext cx="9144000" cy="152400"/>
          </a:xfrm>
          <a:prstGeom prst="rect">
            <a:avLst/>
          </a:prstGeom>
          <a:solidFill>
            <a:srgbClr val="2D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152400" cy="5486400"/>
          </a:xfrm>
          <a:prstGeom prst="rect">
            <a:avLst/>
          </a:prstGeom>
          <a:solidFill>
            <a:srgbClr val="2D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106">
            <a:extLst>
              <a:ext uri="{FF2B5EF4-FFF2-40B4-BE49-F238E27FC236}">
                <a16:creationId xmlns:a16="http://schemas.microsoft.com/office/drawing/2014/main" id="{68123E91-9FCA-4D50-A46E-97C1766A1996}"/>
              </a:ext>
            </a:extLst>
          </p:cNvPr>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Frequently Missed Standards</a:t>
            </a:r>
          </a:p>
        </p:txBody>
      </p:sp>
      <p:sp>
        <p:nvSpPr>
          <p:cNvPr id="10" name="Shape 107">
            <a:extLst>
              <a:ext uri="{FF2B5EF4-FFF2-40B4-BE49-F238E27FC236}">
                <a16:creationId xmlns:a16="http://schemas.microsoft.com/office/drawing/2014/main" id="{4848B1A6-2D97-4FA9-B1BF-69B73879FBDD}"/>
              </a:ext>
            </a:extLst>
          </p:cNvPr>
          <p:cNvSpPr txBox="1">
            <a:spLocks/>
          </p:cNvSpPr>
          <p:nvPr/>
        </p:nvSpPr>
        <p:spPr>
          <a:xfrm>
            <a:off x="482600" y="1244713"/>
            <a:ext cx="8229600" cy="4525963"/>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0"/>
              </a:spcBef>
              <a:buClr>
                <a:schemeClr val="dk1"/>
              </a:buClr>
              <a:buSzPct val="25000"/>
              <a:buFont typeface="Arial"/>
              <a:buNone/>
            </a:pPr>
            <a:r>
              <a:rPr lang="en-US" sz="2960" b="1" dirty="0">
                <a:solidFill>
                  <a:schemeClr val="dk1"/>
                </a:solidFill>
                <a:latin typeface="Calibri"/>
                <a:ea typeface="Calibri"/>
                <a:cs typeface="Calibri"/>
                <a:sym typeface="Calibri"/>
              </a:rPr>
              <a:t>List of standards that were missed four or more times in the past year</a:t>
            </a:r>
          </a:p>
          <a:p>
            <a:pPr marL="0" indent="0">
              <a:lnSpc>
                <a:spcPct val="90000"/>
              </a:lnSpc>
              <a:spcBef>
                <a:spcPts val="0"/>
              </a:spcBef>
              <a:buClr>
                <a:schemeClr val="dk1"/>
              </a:buClr>
              <a:buSzPct val="25000"/>
              <a:buFont typeface="Arial"/>
              <a:buNone/>
            </a:pPr>
            <a:r>
              <a:rPr lang="en-US" sz="1600" i="1" dirty="0"/>
              <a:t>Frequently missed from last year has decreased but this year there was an increased in missed MANDATORY standards:</a:t>
            </a:r>
            <a:endParaRPr lang="en-US" sz="1600" i="1" dirty="0">
              <a:solidFill>
                <a:schemeClr val="dk1"/>
              </a:solidFill>
              <a:sym typeface="Calibri"/>
            </a:endParaRPr>
          </a:p>
          <a:p>
            <a:pPr marL="457200" indent="-416560">
              <a:lnSpc>
                <a:spcPct val="90000"/>
              </a:lnSpc>
              <a:spcBef>
                <a:spcPts val="592"/>
              </a:spcBef>
              <a:buSzPct val="98666"/>
              <a:buFont typeface="Calibri"/>
              <a:buChar char="•"/>
            </a:pPr>
            <a:r>
              <a:rPr lang="en-US" sz="2750" dirty="0">
                <a:solidFill>
                  <a:srgbClr val="FF0000"/>
                </a:solidFill>
              </a:rPr>
              <a:t>2x MA3*-Stirrup and/or footwear policies(written)</a:t>
            </a:r>
          </a:p>
          <a:p>
            <a:pPr marL="457200" indent="-416560">
              <a:lnSpc>
                <a:spcPct val="90000"/>
              </a:lnSpc>
              <a:spcBef>
                <a:spcPts val="592"/>
              </a:spcBef>
              <a:buSzPct val="98666"/>
              <a:buFont typeface="Calibri"/>
              <a:buChar char="•"/>
            </a:pPr>
            <a:r>
              <a:rPr lang="en-US" sz="2750" dirty="0"/>
              <a:t>8x A15 -media consent/non-consent</a:t>
            </a:r>
          </a:p>
          <a:p>
            <a:pPr marL="457200" indent="-416560">
              <a:lnSpc>
                <a:spcPct val="90000"/>
              </a:lnSpc>
              <a:spcBef>
                <a:spcPts val="592"/>
              </a:spcBef>
              <a:buSzPct val="98666"/>
              <a:buFont typeface="Calibri"/>
              <a:buChar char="•"/>
            </a:pPr>
            <a:r>
              <a:rPr lang="en-US" sz="2750" dirty="0"/>
              <a:t>6x A16 -health history</a:t>
            </a:r>
          </a:p>
          <a:p>
            <a:pPr marL="457200" indent="-416560">
              <a:lnSpc>
                <a:spcPct val="90000"/>
              </a:lnSpc>
              <a:spcBef>
                <a:spcPts val="592"/>
              </a:spcBef>
              <a:buSzPct val="98666"/>
              <a:buFont typeface="Calibri"/>
              <a:buChar char="•"/>
            </a:pPr>
            <a:r>
              <a:rPr lang="en-US" sz="2750" dirty="0"/>
              <a:t>7x A18 –AAI medical history</a:t>
            </a:r>
          </a:p>
          <a:p>
            <a:pPr marL="457200" indent="-416560">
              <a:lnSpc>
                <a:spcPct val="90000"/>
              </a:lnSpc>
              <a:spcBef>
                <a:spcPts val="592"/>
              </a:spcBef>
              <a:buSzPct val="98666"/>
              <a:buFont typeface="Calibri"/>
              <a:buChar char="•"/>
            </a:pPr>
            <a:r>
              <a:rPr lang="en-US" sz="2750" dirty="0"/>
              <a:t>8x A18 -AAI medical history</a:t>
            </a:r>
          </a:p>
          <a:p>
            <a:pPr marL="457200" indent="-416560">
              <a:lnSpc>
                <a:spcPct val="90000"/>
              </a:lnSpc>
              <a:spcBef>
                <a:spcPts val="592"/>
              </a:spcBef>
              <a:buClr>
                <a:schemeClr val="dk1"/>
              </a:buClr>
              <a:buSzPct val="98666"/>
              <a:buFont typeface="Calibri"/>
              <a:buChar char="•"/>
            </a:pPr>
            <a:r>
              <a:rPr lang="en-US" sz="2750" dirty="0"/>
              <a:t>5x ESK2- written participant initial evaluation</a:t>
            </a:r>
          </a:p>
          <a:p>
            <a:pPr marL="457200" indent="-416560">
              <a:lnSpc>
                <a:spcPct val="90000"/>
              </a:lnSpc>
              <a:spcBef>
                <a:spcPts val="592"/>
              </a:spcBef>
              <a:buSzPct val="98666"/>
            </a:pPr>
            <a:r>
              <a:rPr lang="en-US" sz="2750" dirty="0"/>
              <a:t>5x F21 -equine first aid kit</a:t>
            </a:r>
          </a:p>
          <a:p>
            <a:pPr>
              <a:lnSpc>
                <a:spcPct val="90000"/>
              </a:lnSpc>
              <a:spcBef>
                <a:spcPts val="592"/>
              </a:spcBef>
              <a:buClr>
                <a:schemeClr val="dk1"/>
              </a:buClr>
              <a:buSzPct val="98666"/>
              <a:buFont typeface="Arial"/>
              <a:buNone/>
            </a:pPr>
            <a:endParaRPr lang="en-US" sz="296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698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p:tgtEl>
                                          <p:spTgt spid="1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p:tgtEl>
                                          <p:spTgt spid="1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p:tgtEl>
                                          <p:spTgt spid="1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p:tgtEl>
                                          <p:spTgt spid="1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 calcmode="lin" valueType="num">
                                      <p:cBhvr additive="base">
                                        <p:cTn id="32" dur="500"/>
                                        <p:tgtEl>
                                          <p:spTgt spid="10">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p:tgtEl>
                                          <p:spTgt spid="10">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 calcmode="lin" valueType="num">
                                      <p:cBhvr additive="base">
                                        <p:cTn id="42" dur="500"/>
                                        <p:tgtEl>
                                          <p:spTgt spid="10">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 calcmode="lin" valueType="num">
                                      <p:cBhvr additive="base">
                                        <p:cTn id="47" dur="500"/>
                                        <p:tgtEl>
                                          <p:spTgt spid="10">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36" y="5638800"/>
            <a:ext cx="914400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dirty="0"/>
          </a:p>
          <a:p>
            <a:endParaRPr lang="en-US" dirty="0"/>
          </a:p>
          <a:p>
            <a:r>
              <a:rPr lang="en-US" sz="1400" dirty="0"/>
              <a:t>PATH Intl. Site Visitor Update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9068" y="5738019"/>
            <a:ext cx="1283281" cy="1043781"/>
          </a:xfrm>
          <a:prstGeom prst="rect">
            <a:avLst/>
          </a:prstGeom>
        </p:spPr>
      </p:pic>
      <p:sp>
        <p:nvSpPr>
          <p:cNvPr id="8" name="Rectangle 7"/>
          <p:cNvSpPr/>
          <p:nvPr/>
        </p:nvSpPr>
        <p:spPr>
          <a:xfrm>
            <a:off x="0" y="0"/>
            <a:ext cx="9144000" cy="152400"/>
          </a:xfrm>
          <a:prstGeom prst="rect">
            <a:avLst/>
          </a:prstGeom>
          <a:solidFill>
            <a:srgbClr val="2D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2400"/>
            <a:ext cx="152400" cy="5486400"/>
          </a:xfrm>
          <a:prstGeom prst="rect">
            <a:avLst/>
          </a:prstGeom>
          <a:solidFill>
            <a:srgbClr val="2D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169">
            <a:extLst>
              <a:ext uri="{FF2B5EF4-FFF2-40B4-BE49-F238E27FC236}">
                <a16:creationId xmlns:a16="http://schemas.microsoft.com/office/drawing/2014/main" id="{51B9592B-A623-4B93-AA08-CCDFE640A741}"/>
              </a:ext>
            </a:extLst>
          </p:cNvPr>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FYI: Electronic signatures!</a:t>
            </a:r>
          </a:p>
        </p:txBody>
      </p:sp>
      <p:sp>
        <p:nvSpPr>
          <p:cNvPr id="10" name="Shape 170">
            <a:extLst>
              <a:ext uri="{FF2B5EF4-FFF2-40B4-BE49-F238E27FC236}">
                <a16:creationId xmlns:a16="http://schemas.microsoft.com/office/drawing/2014/main" id="{B37B4D8B-2036-4DED-A219-158CD39B1A31}"/>
              </a:ext>
            </a:extLst>
          </p:cNvPr>
          <p:cNvSpPr txBox="1">
            <a:spLocks/>
          </p:cNvSpPr>
          <p:nvPr/>
        </p:nvSpPr>
        <p:spPr>
          <a:xfrm>
            <a:off x="457200" y="1600200"/>
            <a:ext cx="8229600" cy="4525963"/>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ts val="592"/>
              </a:spcBef>
              <a:buClr>
                <a:schemeClr val="dk1"/>
              </a:buClr>
              <a:buSzPct val="98666"/>
              <a:buFont typeface="Arial"/>
              <a:buNone/>
            </a:pPr>
            <a:r>
              <a:rPr lang="en-US" sz="2960" dirty="0">
                <a:solidFill>
                  <a:schemeClr val="dk1"/>
                </a:solidFill>
                <a:latin typeface="Calibri"/>
                <a:ea typeface="Calibri"/>
                <a:cs typeface="Calibri"/>
                <a:sym typeface="Calibri"/>
              </a:rPr>
              <a:t>As we move into the future with technology, many site visitors and center representatives have asked our policy on accepting electronic signatures for participant/volunteer paperwork. </a:t>
            </a:r>
          </a:p>
          <a:p>
            <a:pPr>
              <a:lnSpc>
                <a:spcPct val="80000"/>
              </a:lnSpc>
              <a:spcBef>
                <a:spcPts val="592"/>
              </a:spcBef>
              <a:buClr>
                <a:schemeClr val="dk1"/>
              </a:buClr>
              <a:buSzPct val="98666"/>
              <a:buFont typeface="Arial"/>
              <a:buNone/>
            </a:pPr>
            <a:endParaRPr lang="en-US" sz="2960" dirty="0"/>
          </a:p>
          <a:p>
            <a:pPr>
              <a:lnSpc>
                <a:spcPct val="80000"/>
              </a:lnSpc>
              <a:spcBef>
                <a:spcPts val="592"/>
              </a:spcBef>
              <a:buClr>
                <a:schemeClr val="dk1"/>
              </a:buClr>
              <a:buSzPct val="98666"/>
              <a:buFont typeface="Arial"/>
              <a:buNone/>
            </a:pPr>
            <a:r>
              <a:rPr lang="en-US" sz="2960" dirty="0">
                <a:solidFill>
                  <a:schemeClr val="dk1"/>
                </a:solidFill>
                <a:latin typeface="Calibri"/>
                <a:ea typeface="Calibri"/>
                <a:cs typeface="Calibri"/>
                <a:sym typeface="Calibri"/>
              </a:rPr>
              <a:t>Electronic signatures can be accepted so long as the center has a written policy regarding this and how they handle it (</a:t>
            </a:r>
            <a:r>
              <a:rPr lang="en-US" sz="2960" dirty="0" err="1">
                <a:solidFill>
                  <a:schemeClr val="dk1"/>
                </a:solidFill>
                <a:latin typeface="Calibri"/>
                <a:ea typeface="Calibri"/>
                <a:cs typeface="Calibri"/>
                <a:sym typeface="Calibri"/>
              </a:rPr>
              <a:t>i.e</a:t>
            </a:r>
            <a:r>
              <a:rPr lang="en-US" sz="2960" dirty="0">
                <a:solidFill>
                  <a:schemeClr val="dk1"/>
                </a:solidFill>
                <a:latin typeface="Calibri"/>
                <a:ea typeface="Calibri"/>
                <a:cs typeface="Calibri"/>
                <a:sym typeface="Calibri"/>
              </a:rPr>
              <a:t>- if power goes out/computer crashes, they must have a back-up)</a:t>
            </a:r>
          </a:p>
        </p:txBody>
      </p:sp>
    </p:spTree>
    <p:extLst>
      <p:ext uri="{BB962C8B-B14F-4D97-AF65-F5344CB8AC3E}">
        <p14:creationId xmlns:p14="http://schemas.microsoft.com/office/powerpoint/2010/main" val="2767256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7281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3058" name="Title 1"/>
          <p:cNvSpPr>
            <a:spLocks noGrp="1"/>
          </p:cNvSpPr>
          <p:nvPr>
            <p:ph type="title"/>
          </p:nvPr>
        </p:nvSpPr>
        <p:spPr>
          <a:xfrm>
            <a:off x="1385646" y="332656"/>
            <a:ext cx="6172200" cy="1143000"/>
          </a:xfrm>
        </p:spPr>
        <p:txBody>
          <a:bodyPr anchor="ctr"/>
          <a:lstStyle/>
          <a:p>
            <a:pPr algn="ctr">
              <a:defRPr/>
            </a:pPr>
            <a:r>
              <a:rPr lang="en-US" sz="4000" dirty="0">
                <a:solidFill>
                  <a:schemeClr val="bg1"/>
                </a:solidFill>
                <a:latin typeface="Times New Roman"/>
                <a:cs typeface="Times New Roman"/>
              </a:rPr>
              <a:t>Know Your Resources</a:t>
            </a:r>
          </a:p>
        </p:txBody>
      </p:sp>
      <p:sp>
        <p:nvSpPr>
          <p:cNvPr id="119810" name="Content Placeholder 2"/>
          <p:cNvSpPr>
            <a:spLocks noGrp="1"/>
          </p:cNvSpPr>
          <p:nvPr>
            <p:ph idx="1"/>
          </p:nvPr>
        </p:nvSpPr>
        <p:spPr>
          <a:xfrm>
            <a:off x="1485900" y="2063260"/>
            <a:ext cx="6172200" cy="4572000"/>
          </a:xfrm>
        </p:spPr>
        <p:txBody>
          <a:bodyPr/>
          <a:lstStyle/>
          <a:p>
            <a:pPr>
              <a:buClr>
                <a:srgbClr val="068DB2"/>
              </a:buClr>
              <a:buFont typeface="Wingdings" charset="2"/>
              <a:buChar char="q"/>
            </a:pPr>
            <a:r>
              <a:rPr lang="en-US" dirty="0">
                <a:solidFill>
                  <a:schemeClr val="bg1"/>
                </a:solidFill>
              </a:rPr>
              <a:t> </a:t>
            </a:r>
            <a:r>
              <a:rPr lang="en-US" dirty="0"/>
              <a:t>Accreditation Booklet  </a:t>
            </a:r>
          </a:p>
          <a:p>
            <a:pPr lvl="1">
              <a:buClr>
                <a:srgbClr val="068DB2"/>
              </a:buClr>
              <a:buFont typeface="Wingdings" charset="2"/>
              <a:buChar char="q"/>
            </a:pPr>
            <a:r>
              <a:rPr lang="en-US" dirty="0"/>
              <a:t> Accreditation process</a:t>
            </a:r>
          </a:p>
          <a:p>
            <a:pPr lvl="1">
              <a:buClr>
                <a:srgbClr val="068DB2"/>
              </a:buClr>
              <a:buFont typeface="Wingdings" charset="2"/>
              <a:buChar char="q"/>
            </a:pPr>
            <a:r>
              <a:rPr lang="en-US" dirty="0"/>
              <a:t> Appeals process</a:t>
            </a:r>
          </a:p>
          <a:p>
            <a:pPr lvl="1">
              <a:buClr>
                <a:srgbClr val="068DB2"/>
              </a:buClr>
              <a:buFont typeface="Wingdings" charset="2"/>
              <a:buChar char="q"/>
            </a:pPr>
            <a:r>
              <a:rPr lang="en-US" dirty="0"/>
              <a:t> Policies and Procedures</a:t>
            </a:r>
          </a:p>
          <a:p>
            <a:pPr>
              <a:buClr>
                <a:srgbClr val="068DB2"/>
              </a:buClr>
              <a:buFont typeface="Wingdings" charset="2"/>
              <a:buChar char="q"/>
            </a:pPr>
            <a:r>
              <a:rPr lang="en-US" dirty="0"/>
              <a:t> Accreditation Webinars</a:t>
            </a:r>
          </a:p>
          <a:p>
            <a:pPr>
              <a:buClr>
                <a:srgbClr val="068DB2"/>
              </a:buClr>
              <a:buFont typeface="Wingdings" charset="2"/>
              <a:buChar char="q"/>
            </a:pPr>
            <a:r>
              <a:rPr lang="en-US" dirty="0"/>
              <a:t> Link to Print One Standard Per Page for Accreditation Notebook/Binder</a:t>
            </a:r>
          </a:p>
          <a:p>
            <a:pPr>
              <a:buClr>
                <a:srgbClr val="068DB2"/>
              </a:buClr>
              <a:buFont typeface="Wingdings" charset="2"/>
              <a:buChar char="q"/>
            </a:pPr>
            <a:r>
              <a:rPr lang="en-US" dirty="0"/>
              <a:t> PATH Intl. Instructor Materials</a:t>
            </a:r>
          </a:p>
          <a:p>
            <a:pPr>
              <a:buClr>
                <a:srgbClr val="068DB2"/>
              </a:buClr>
              <a:buFont typeface="Wingdings" charset="2"/>
              <a:buChar char="q"/>
            </a:pPr>
            <a:r>
              <a:rPr lang="en-US" dirty="0"/>
              <a:t> Standards and Accreditation Community page </a:t>
            </a:r>
          </a:p>
          <a:p>
            <a:pPr>
              <a:buClr>
                <a:srgbClr val="068DB2"/>
              </a:buClr>
              <a:buFont typeface="Wingdings" charset="2"/>
              <a:buChar char="q"/>
            </a:pPr>
            <a:r>
              <a:rPr lang="en-US" dirty="0"/>
              <a:t> Instructor Continuing Education Webinars</a:t>
            </a:r>
          </a:p>
          <a:p>
            <a:endParaRPr lang="en-US" dirty="0">
              <a:solidFill>
                <a:schemeClr val="bg1"/>
              </a:solidFill>
            </a:endParaRPr>
          </a:p>
        </p:txBody>
      </p:sp>
    </p:spTree>
    <p:extLst>
      <p:ext uri="{BB962C8B-B14F-4D97-AF65-F5344CB8AC3E}">
        <p14:creationId xmlns:p14="http://schemas.microsoft.com/office/powerpoint/2010/main" val="2848729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7281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3058" name="Title 1"/>
          <p:cNvSpPr>
            <a:spLocks noGrp="1"/>
          </p:cNvSpPr>
          <p:nvPr>
            <p:ph type="title"/>
          </p:nvPr>
        </p:nvSpPr>
        <p:spPr>
          <a:xfrm>
            <a:off x="1385646" y="332656"/>
            <a:ext cx="6172200" cy="1143000"/>
          </a:xfrm>
        </p:spPr>
        <p:txBody>
          <a:bodyPr anchor="ctr"/>
          <a:lstStyle/>
          <a:p>
            <a:pPr algn="ctr">
              <a:defRPr/>
            </a:pPr>
            <a:r>
              <a:rPr lang="en-US" sz="4000" dirty="0">
                <a:solidFill>
                  <a:schemeClr val="bg1"/>
                </a:solidFill>
                <a:latin typeface="Times New Roman"/>
                <a:cs typeface="Times New Roman"/>
              </a:rPr>
              <a:t>Know Your Resources</a:t>
            </a:r>
          </a:p>
        </p:txBody>
      </p:sp>
      <p:sp>
        <p:nvSpPr>
          <p:cNvPr id="119810" name="Content Placeholder 2"/>
          <p:cNvSpPr>
            <a:spLocks noGrp="1"/>
          </p:cNvSpPr>
          <p:nvPr>
            <p:ph idx="1"/>
          </p:nvPr>
        </p:nvSpPr>
        <p:spPr>
          <a:xfrm>
            <a:off x="1485900" y="2063260"/>
            <a:ext cx="6172200" cy="4572000"/>
          </a:xfrm>
        </p:spPr>
        <p:txBody>
          <a:bodyPr>
            <a:normAutofit/>
          </a:bodyPr>
          <a:lstStyle/>
          <a:p>
            <a:pPr>
              <a:buClr>
                <a:srgbClr val="068DB2"/>
              </a:buClr>
              <a:buFont typeface="Wingdings" charset="2"/>
              <a:buChar char="q"/>
            </a:pPr>
            <a:r>
              <a:rPr lang="en-US" dirty="0">
                <a:solidFill>
                  <a:schemeClr val="bg1"/>
                </a:solidFill>
              </a:rPr>
              <a:t> </a:t>
            </a:r>
            <a:r>
              <a:rPr lang="en-US" dirty="0"/>
              <a:t>Shannon Middleton  </a:t>
            </a:r>
          </a:p>
          <a:p>
            <a:pPr lvl="1">
              <a:buClr>
                <a:srgbClr val="068DB2"/>
              </a:buClr>
              <a:buFont typeface="Wingdings" charset="2"/>
              <a:buChar char="q"/>
            </a:pPr>
            <a:r>
              <a:rPr lang="en-US" dirty="0"/>
              <a:t> region8rep@pathintl.org</a:t>
            </a:r>
          </a:p>
          <a:p>
            <a:pPr marL="342900" lvl="1" indent="0">
              <a:buClr>
                <a:srgbClr val="068DB2"/>
              </a:buClr>
              <a:buNone/>
            </a:pPr>
            <a:endParaRPr lang="en-US" dirty="0"/>
          </a:p>
          <a:p>
            <a:pPr>
              <a:buClr>
                <a:srgbClr val="068DB2"/>
              </a:buClr>
              <a:buFont typeface="Wingdings" charset="2"/>
              <a:buChar char="q"/>
            </a:pPr>
            <a:r>
              <a:rPr lang="en-US" dirty="0"/>
              <a:t> Joan Cutler</a:t>
            </a:r>
          </a:p>
          <a:p>
            <a:pPr lvl="1">
              <a:buClr>
                <a:srgbClr val="068DB2"/>
              </a:buClr>
              <a:buFont typeface="Wingdings" charset="2"/>
              <a:buChar char="q"/>
            </a:pPr>
            <a:r>
              <a:rPr lang="en-US" dirty="0">
                <a:hlinkClick r:id="rId3"/>
              </a:rPr>
              <a:t>jcutler@equest.org</a:t>
            </a:r>
            <a:endParaRPr lang="en-US" dirty="0"/>
          </a:p>
          <a:p>
            <a:pPr lvl="1">
              <a:buClr>
                <a:srgbClr val="068DB2"/>
              </a:buClr>
              <a:buFont typeface="Wingdings" charset="2"/>
              <a:buChar char="q"/>
            </a:pPr>
            <a:r>
              <a:rPr lang="en-US" dirty="0">
                <a:hlinkClick r:id="rId4"/>
              </a:rPr>
              <a:t>Joan.s.cutler@equest.org</a:t>
            </a:r>
            <a:endParaRPr lang="en-US" dirty="0"/>
          </a:p>
          <a:p>
            <a:pPr lvl="1">
              <a:buClr>
                <a:srgbClr val="068DB2"/>
              </a:buClr>
              <a:buFont typeface="Wingdings" charset="2"/>
              <a:buChar char="q"/>
            </a:pPr>
            <a:endParaRPr lang="en-US" dirty="0"/>
          </a:p>
          <a:p>
            <a:pPr>
              <a:buClr>
                <a:srgbClr val="068DB2"/>
              </a:buClr>
              <a:buFont typeface="Wingdings" charset="2"/>
              <a:buChar char="q"/>
            </a:pPr>
            <a:r>
              <a:rPr lang="en-US" dirty="0"/>
              <a:t> </a:t>
            </a:r>
            <a:r>
              <a:rPr lang="en-US" dirty="0">
                <a:hlinkClick r:id="rId5"/>
              </a:rPr>
              <a:t>Jeff </a:t>
            </a:r>
            <a:r>
              <a:rPr lang="en-US" dirty="0" err="1">
                <a:hlinkClick r:id="rId5"/>
              </a:rPr>
              <a:t>Kelling</a:t>
            </a:r>
            <a:br>
              <a:rPr lang="en-US" dirty="0"/>
            </a:br>
            <a:r>
              <a:rPr lang="en-US" dirty="0"/>
              <a:t>Director of Credentialing and Education</a:t>
            </a:r>
            <a:br>
              <a:rPr lang="en-US" dirty="0"/>
            </a:br>
            <a:r>
              <a:rPr lang="en-US" dirty="0"/>
              <a:t>Ext.  112</a:t>
            </a:r>
          </a:p>
          <a:p>
            <a:endParaRPr lang="en-US" dirty="0">
              <a:solidFill>
                <a:schemeClr val="bg1"/>
              </a:solidFill>
            </a:endParaRPr>
          </a:p>
        </p:txBody>
      </p:sp>
    </p:spTree>
    <p:extLst>
      <p:ext uri="{BB962C8B-B14F-4D97-AF65-F5344CB8AC3E}">
        <p14:creationId xmlns:p14="http://schemas.microsoft.com/office/powerpoint/2010/main" val="939895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429000"/>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omic Sans MS" panose="030F0702030302020204" pitchFamily="66" charset="0"/>
            </a:endParaRPr>
          </a:p>
          <a:p>
            <a:pPr algn="ctr"/>
            <a:r>
              <a:rPr lang="en-US" sz="3200" dirty="0">
                <a:solidFill>
                  <a:schemeClr val="bg1"/>
                </a:solidFill>
                <a:latin typeface="Comic Sans MS" panose="030F0702030302020204" pitchFamily="66" charset="0"/>
              </a:rPr>
              <a:t>YOU are going to OWN IT!!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7923" y="3973122"/>
            <a:ext cx="2928154" cy="2661251"/>
          </a:xfrm>
          <a:prstGeom prst="rect">
            <a:avLst/>
          </a:prstGeom>
        </p:spPr>
      </p:pic>
      <p:sp>
        <p:nvSpPr>
          <p:cNvPr id="5" name="Title 4"/>
          <p:cNvSpPr>
            <a:spLocks noGrp="1"/>
          </p:cNvSpPr>
          <p:nvPr>
            <p:ph type="title"/>
          </p:nvPr>
        </p:nvSpPr>
        <p:spPr>
          <a:xfrm>
            <a:off x="0" y="223627"/>
            <a:ext cx="9144000" cy="1325563"/>
          </a:xfrm>
        </p:spPr>
        <p:txBody>
          <a:bodyPr/>
          <a:lstStyle/>
          <a:p>
            <a:pPr algn="ctr"/>
            <a:r>
              <a:rPr lang="en-US" dirty="0">
                <a:solidFill>
                  <a:schemeClr val="bg1"/>
                </a:solidFill>
              </a:rPr>
              <a:t>More than just Surviving a </a:t>
            </a:r>
            <a:br>
              <a:rPr lang="en-US" dirty="0">
                <a:solidFill>
                  <a:schemeClr val="bg1"/>
                </a:solidFill>
              </a:rPr>
            </a:br>
            <a:r>
              <a:rPr lang="en-US" dirty="0">
                <a:solidFill>
                  <a:schemeClr val="bg1"/>
                </a:solidFill>
              </a:rPr>
              <a:t>PATH International Site Visit</a:t>
            </a:r>
          </a:p>
        </p:txBody>
      </p:sp>
    </p:spTree>
    <p:extLst>
      <p:ext uri="{BB962C8B-B14F-4D97-AF65-F5344CB8AC3E}">
        <p14:creationId xmlns:p14="http://schemas.microsoft.com/office/powerpoint/2010/main" val="1216907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1356" y="548680"/>
            <a:ext cx="5829300" cy="2808312"/>
          </a:xfrm>
        </p:spPr>
        <p:txBody>
          <a:bodyPr>
            <a:normAutofit/>
          </a:bodyPr>
          <a:lstStyle/>
          <a:p>
            <a:pPr algn="ctr"/>
            <a:br>
              <a:rPr lang="en-US" dirty="0"/>
            </a:br>
            <a:br>
              <a:rPr lang="en-US" dirty="0"/>
            </a:b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345" y="609774"/>
            <a:ext cx="6269247" cy="5720688"/>
          </a:xfrm>
          <a:prstGeom prst="rect">
            <a:avLst/>
          </a:prstGeom>
        </p:spPr>
      </p:pic>
    </p:spTree>
    <p:custDataLst>
      <p:tags r:id="rId1"/>
    </p:custDataLst>
    <p:extLst>
      <p:ext uri="{BB962C8B-B14F-4D97-AF65-F5344CB8AC3E}">
        <p14:creationId xmlns:p14="http://schemas.microsoft.com/office/powerpoint/2010/main" val="3776832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764704"/>
            <a:ext cx="4770591" cy="3880250"/>
          </a:xfrm>
          <a:prstGeom prst="rect">
            <a:avLst/>
          </a:prstGeom>
        </p:spPr>
      </p:pic>
      <p:sp>
        <p:nvSpPr>
          <p:cNvPr id="3" name="Rectangle 2"/>
          <p:cNvSpPr/>
          <p:nvPr/>
        </p:nvSpPr>
        <p:spPr>
          <a:xfrm>
            <a:off x="0" y="5085184"/>
            <a:ext cx="9144000" cy="177281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 2018 PATH Intl. All rights reserved. Professional Association of Therapeutic Horsemanship®, PATH Intl.®, PATH Intl. Ensuring excellence and changing lives through equine-assisted activities and therapies®, and the PATH Intl. logo are PATH Intl. registered trademarks and may not be used without PATH Intl. permission. NARHA®, EFMHA® and the NARHA logo are registered trademarks and may not be used without PATH Intl. permission. Use of ® indicates trademarks in the U.S. and elsewhere.</a:t>
            </a:r>
          </a:p>
        </p:txBody>
      </p:sp>
    </p:spTree>
    <p:custDataLst>
      <p:tags r:id="rId1"/>
    </p:custDataLst>
    <p:extLst>
      <p:ext uri="{BB962C8B-B14F-4D97-AF65-F5344CB8AC3E}">
        <p14:creationId xmlns:p14="http://schemas.microsoft.com/office/powerpoint/2010/main" val="251398689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Applications may be found </a:t>
            </a:r>
          </a:p>
          <a:p>
            <a:pPr algn="ctr"/>
            <a:r>
              <a:rPr lang="en-US" sz="4400" dirty="0"/>
              <a:t>in the </a:t>
            </a:r>
            <a:r>
              <a:rPr lang="en-US" sz="4400" dirty="0">
                <a:hlinkClick r:id="rId3" tooltip="Accreditation and Reaccreditation Booklet"/>
              </a:rPr>
              <a:t>Accreditation and Reaccreditation Booklet</a:t>
            </a:r>
            <a:r>
              <a:rPr lang="en-US" sz="4400" dirty="0"/>
              <a:t>. </a:t>
            </a:r>
            <a:endParaRPr lang="en-US" sz="4400" dirty="0">
              <a:solidFill>
                <a:schemeClr val="bg1"/>
              </a:solidFill>
              <a:latin typeface="Comic Sans MS" panose="030F0702030302020204" pitchFamily="66"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WHAT?</a:t>
            </a:r>
          </a:p>
        </p:txBody>
      </p:sp>
    </p:spTree>
    <p:extLst>
      <p:ext uri="{BB962C8B-B14F-4D97-AF65-F5344CB8AC3E}">
        <p14:creationId xmlns:p14="http://schemas.microsoft.com/office/powerpoint/2010/main" val="129822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Applications are accepted </a:t>
            </a:r>
          </a:p>
          <a:p>
            <a:pPr algn="ctr"/>
            <a:r>
              <a:rPr lang="en-US" sz="4400" dirty="0"/>
              <a:t>year round. </a:t>
            </a:r>
            <a:endParaRPr lang="en-US" sz="4400" dirty="0">
              <a:solidFill>
                <a:schemeClr val="bg1"/>
              </a:solidFill>
              <a:latin typeface="Comic Sans MS" panose="030F0702030302020204"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WHEN?</a:t>
            </a:r>
          </a:p>
        </p:txBody>
      </p:sp>
    </p:spTree>
    <p:extLst>
      <p:ext uri="{BB962C8B-B14F-4D97-AF65-F5344CB8AC3E}">
        <p14:creationId xmlns:p14="http://schemas.microsoft.com/office/powerpoint/2010/main" val="423182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At </a:t>
            </a:r>
          </a:p>
          <a:p>
            <a:pPr algn="ctr"/>
            <a:r>
              <a:rPr lang="en-US" sz="4400" dirty="0">
                <a:solidFill>
                  <a:schemeClr val="bg1"/>
                </a:solidFill>
                <a:latin typeface="Comic Sans MS" panose="030F0702030302020204" pitchFamily="66" charset="0"/>
              </a:rPr>
              <a:t>YOUR </a:t>
            </a:r>
          </a:p>
          <a:p>
            <a:pPr algn="ctr"/>
            <a:r>
              <a:rPr lang="en-US" sz="4400" dirty="0">
                <a:solidFill>
                  <a:schemeClr val="bg1"/>
                </a:solidFill>
                <a:latin typeface="Comic Sans MS" panose="030F0702030302020204" pitchFamily="66" charset="0"/>
              </a:rPr>
              <a:t>CENTER!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WHERE?</a:t>
            </a:r>
          </a:p>
        </p:txBody>
      </p:sp>
    </p:spTree>
    <p:extLst>
      <p:ext uri="{BB962C8B-B14F-4D97-AF65-F5344CB8AC3E}">
        <p14:creationId xmlns:p14="http://schemas.microsoft.com/office/powerpoint/2010/main" val="4787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omic Sans MS" panose="030F0702030302020204" pitchFamily="66" charset="0"/>
            </a:endParaRPr>
          </a:p>
          <a:p>
            <a:pPr marL="457200" indent="-457200" algn="ctr">
              <a:buFont typeface="Arial" panose="020B0604020202020204" pitchFamily="34" charset="0"/>
              <a:buChar char="•"/>
            </a:pPr>
            <a:endParaRPr lang="en-US" sz="3200" dirty="0">
              <a:solidFill>
                <a:schemeClr val="bg1"/>
              </a:solidFill>
              <a:latin typeface="Comic Sans MS" panose="030F0702030302020204" pitchFamily="66" charset="0"/>
            </a:endParaRPr>
          </a:p>
          <a:p>
            <a:pPr marL="457200" indent="-457200" algn="ctr">
              <a:buFont typeface="Arial" panose="020B0604020202020204" pitchFamily="34" charset="0"/>
              <a:buChar char="•"/>
            </a:pPr>
            <a:endParaRPr lang="en-US" sz="3200" dirty="0">
              <a:solidFill>
                <a:schemeClr val="bg1"/>
              </a:solidFill>
              <a:latin typeface="Comic Sans MS" panose="030F0702030302020204" pitchFamily="66" charset="0"/>
            </a:endParaRPr>
          </a:p>
          <a:p>
            <a:pPr marL="457200" indent="-457200" algn="ctr">
              <a:buFont typeface="Arial" panose="020B0604020202020204" pitchFamily="34" charset="0"/>
              <a:buChar char="•"/>
            </a:pPr>
            <a:endParaRPr lang="en-US" sz="3200" dirty="0">
              <a:solidFill>
                <a:schemeClr val="bg1"/>
              </a:solidFill>
              <a:latin typeface="Comic Sans MS" panose="030F0702030302020204" pitchFamily="66" charset="0"/>
            </a:endParaRPr>
          </a:p>
          <a:p>
            <a:pPr marL="457200" indent="-457200" algn="ctr">
              <a:buFont typeface="Arial" panose="020B0604020202020204" pitchFamily="34" charset="0"/>
              <a:buChar char="•"/>
            </a:pPr>
            <a:r>
              <a:rPr lang="en-US" sz="3200" dirty="0">
                <a:solidFill>
                  <a:schemeClr val="bg1"/>
                </a:solidFill>
                <a:latin typeface="Comic Sans MS" panose="030F0702030302020204" pitchFamily="66" charset="0"/>
              </a:rPr>
              <a:t>If you are a PATH Member Center, </a:t>
            </a:r>
          </a:p>
          <a:p>
            <a:pPr lvl="1" algn="ctr"/>
            <a:r>
              <a:rPr lang="en-US" sz="3200" dirty="0">
                <a:solidFill>
                  <a:schemeClr val="bg1"/>
                </a:solidFill>
                <a:latin typeface="Comic Sans MS" panose="030F0702030302020204" pitchFamily="66" charset="0"/>
              </a:rPr>
              <a:t>you should already be doing everything required of a Premier Accredited Center</a:t>
            </a:r>
          </a:p>
          <a:p>
            <a:pPr marL="914400" lvl="1" indent="-457200" algn="ctr">
              <a:buFont typeface="Arial" panose="020B0604020202020204" pitchFamily="34" charset="0"/>
              <a:buChar char="•"/>
            </a:pPr>
            <a:r>
              <a:rPr lang="en-US" sz="3200" dirty="0">
                <a:solidFill>
                  <a:schemeClr val="bg1"/>
                </a:solidFill>
                <a:latin typeface="Comic Sans MS" panose="030F0702030302020204" pitchFamily="66" charset="0"/>
              </a:rPr>
              <a:t>PATH International Standards should be look at as “good business” standards.</a:t>
            </a:r>
          </a:p>
          <a:p>
            <a:pPr marL="914400" lvl="1" indent="-457200" algn="ctr">
              <a:buFont typeface="Arial" panose="020B0604020202020204" pitchFamily="34" charset="0"/>
              <a:buChar char="•"/>
            </a:pPr>
            <a:r>
              <a:rPr lang="en-US" sz="3200" dirty="0">
                <a:solidFill>
                  <a:schemeClr val="bg1"/>
                </a:solidFill>
                <a:latin typeface="Comic Sans MS" panose="030F0702030302020204" pitchFamily="66" charset="0"/>
              </a:rPr>
              <a:t>$$$ spent is $$$ returned</a:t>
            </a:r>
          </a:p>
          <a:p>
            <a:pPr marL="914400" lvl="1" indent="-457200" algn="ctr">
              <a:buFont typeface="Arial" panose="020B0604020202020204" pitchFamily="34" charset="0"/>
              <a:buChar char="•"/>
            </a:pPr>
            <a:r>
              <a:rPr lang="en-US" sz="3200" dirty="0">
                <a:solidFill>
                  <a:schemeClr val="bg1"/>
                </a:solidFill>
                <a:latin typeface="Comic Sans MS" panose="030F0702030302020204" pitchFamily="66" charset="0"/>
              </a:rPr>
              <a:t>Quality Assurance</a:t>
            </a:r>
          </a:p>
          <a:p>
            <a:pPr marL="914400" lvl="1" indent="-457200" algn="ctr">
              <a:buFont typeface="Arial" panose="020B0604020202020204" pitchFamily="34" charset="0"/>
              <a:buChar char="•"/>
            </a:pPr>
            <a:r>
              <a:rPr lang="en-US" sz="3200" dirty="0">
                <a:solidFill>
                  <a:schemeClr val="bg1"/>
                </a:solidFill>
                <a:latin typeface="Comic Sans MS" panose="030F0702030302020204" pitchFamily="66" charset="0"/>
              </a:rPr>
              <a:t>Recognition</a:t>
            </a:r>
          </a:p>
          <a:p>
            <a:pPr marL="914400" lvl="1" indent="-457200" algn="ctr">
              <a:buFont typeface="Arial" panose="020B0604020202020204" pitchFamily="34" charset="0"/>
              <a:buChar char="•"/>
            </a:pPr>
            <a:r>
              <a:rPr lang="en-US" sz="3200" dirty="0">
                <a:solidFill>
                  <a:schemeClr val="bg1"/>
                </a:solidFill>
                <a:latin typeface="Comic Sans MS" panose="030F0702030302020204" pitchFamily="66" charset="0"/>
              </a:rPr>
              <a:t>Promotion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WHY!!</a:t>
            </a:r>
          </a:p>
        </p:txBody>
      </p:sp>
    </p:spTree>
    <p:extLst>
      <p:ext uri="{BB962C8B-B14F-4D97-AF65-F5344CB8AC3E}">
        <p14:creationId xmlns:p14="http://schemas.microsoft.com/office/powerpoint/2010/main" val="43480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6852936"/>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Let’s begin your </a:t>
            </a:r>
          </a:p>
          <a:p>
            <a:pPr algn="ctr"/>
            <a:r>
              <a:rPr lang="en-US" sz="4400" dirty="0">
                <a:solidFill>
                  <a:schemeClr val="bg1"/>
                </a:solidFill>
                <a:latin typeface="Comic Sans MS" panose="030F0702030302020204" pitchFamily="66" charset="0"/>
              </a:rPr>
              <a:t>journey right now!!</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316"/>
            <a:ext cx="1800404" cy="1636296"/>
          </a:xfrm>
          <a:prstGeom prst="rect">
            <a:avLst/>
          </a:prstGeom>
        </p:spPr>
      </p:pic>
      <p:sp>
        <p:nvSpPr>
          <p:cNvPr id="5" name="Title 4"/>
          <p:cNvSpPr>
            <a:spLocks noGrp="1"/>
          </p:cNvSpPr>
          <p:nvPr>
            <p:ph type="title"/>
          </p:nvPr>
        </p:nvSpPr>
        <p:spPr>
          <a:xfrm>
            <a:off x="0" y="5063"/>
            <a:ext cx="9144000" cy="1510917"/>
          </a:xfrm>
        </p:spPr>
        <p:txBody>
          <a:bodyPr>
            <a:normAutofit/>
          </a:bodyPr>
          <a:lstStyle/>
          <a:p>
            <a:pPr algn="ctr"/>
            <a:r>
              <a:rPr lang="en-US" sz="6000" dirty="0">
                <a:solidFill>
                  <a:schemeClr val="bg1"/>
                </a:solidFill>
              </a:rPr>
              <a:t>HOW?</a:t>
            </a:r>
          </a:p>
        </p:txBody>
      </p:sp>
    </p:spTree>
    <p:extLst>
      <p:ext uri="{BB962C8B-B14F-4D97-AF65-F5344CB8AC3E}">
        <p14:creationId xmlns:p14="http://schemas.microsoft.com/office/powerpoint/2010/main" val="289962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892" y="1143569"/>
            <a:ext cx="6861410" cy="4574273"/>
          </a:xfrm>
          <a:prstGeom prst="rect">
            <a:avLst/>
          </a:prstGeom>
        </p:spPr>
      </p:pic>
      <p:sp>
        <p:nvSpPr>
          <p:cNvPr id="4" name="Rectangle 3"/>
          <p:cNvSpPr/>
          <p:nvPr/>
        </p:nvSpPr>
        <p:spPr>
          <a:xfrm>
            <a:off x="-1" y="0"/>
            <a:ext cx="2332893" cy="6858000"/>
          </a:xfrm>
          <a:prstGeom prst="rect">
            <a:avLst/>
          </a:prstGeom>
          <a:solidFill>
            <a:srgbClr val="0025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extBox 1"/>
          <p:cNvSpPr txBox="1"/>
          <p:nvPr/>
        </p:nvSpPr>
        <p:spPr>
          <a:xfrm>
            <a:off x="0" y="2356339"/>
            <a:ext cx="2332892" cy="2246769"/>
          </a:xfrm>
          <a:prstGeom prst="rect">
            <a:avLst/>
          </a:prstGeom>
          <a:noFill/>
        </p:spPr>
        <p:txBody>
          <a:bodyPr wrap="square" rtlCol="0">
            <a:spAutoFit/>
          </a:bodyPr>
          <a:lstStyle/>
          <a:p>
            <a:pPr algn="ctr"/>
            <a:r>
              <a:rPr lang="en-US" sz="3500" dirty="0">
                <a:solidFill>
                  <a:schemeClr val="bg1"/>
                </a:solidFill>
              </a:rPr>
              <a:t>THE</a:t>
            </a:r>
          </a:p>
          <a:p>
            <a:pPr algn="ctr"/>
            <a:r>
              <a:rPr lang="en-US" sz="3500" dirty="0">
                <a:solidFill>
                  <a:schemeClr val="bg1"/>
                </a:solidFill>
              </a:rPr>
              <a:t>Process</a:t>
            </a:r>
          </a:p>
          <a:p>
            <a:pPr algn="ctr"/>
            <a:endParaRPr lang="en-US" sz="3500" dirty="0">
              <a:solidFill>
                <a:schemeClr val="bg1"/>
              </a:solidFill>
            </a:endParaRPr>
          </a:p>
          <a:p>
            <a:pPr algn="ctr"/>
            <a:endParaRPr lang="en-US" sz="3500" dirty="0">
              <a:solidFill>
                <a:schemeClr val="bg1"/>
              </a:solidFill>
            </a:endParaRPr>
          </a:p>
        </p:txBody>
      </p:sp>
    </p:spTree>
    <p:custDataLst>
      <p:tags r:id="rId1"/>
    </p:custDataLst>
    <p:extLst>
      <p:ext uri="{BB962C8B-B14F-4D97-AF65-F5344CB8AC3E}">
        <p14:creationId xmlns:p14="http://schemas.microsoft.com/office/powerpoint/2010/main" val="15140719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6f8834bedbe353462e0a3a4953a10a99fdade16"/>
</p:tagLst>
</file>

<file path=ppt/tags/tag10.xml><?xml version="1.0" encoding="utf-8"?>
<p:tagLst xmlns:a="http://schemas.openxmlformats.org/drawingml/2006/main" xmlns:r="http://schemas.openxmlformats.org/officeDocument/2006/relationships" xmlns:p="http://schemas.openxmlformats.org/presentationml/2006/main">
  <p:tag name="GENSWF_SLIDE_TITLE" val="Copyrights"/>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Beginning the Process"/>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Site Visitors"/>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Be Organized"/>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Take Note"/>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SLIDE_TITLE" val="Setting your Program up for Success"/>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TITLE" val="Accreditation Scoring"/>
  <p:tag name="GENSWF_ADVANCE_TIME" val="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SLIDE_TITLE" val="Accreditation Scoring"/>
  <p:tag name="GENSWF_ADVANCE_TIME" val="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SLIDE_TITLE" val="Splash"/>
  <p:tag name="GENSWF_ADVANCE_TIME" val="0.00"/>
  <p:tag name="ISPRING_SLIDE_INDENT_LEVEL" val="0"/>
  <p:tag name="ISPRING_CUSTOM_TIMING_USED" val="0"/>
</p:tagLst>
</file>

<file path=ppt/theme/theme1.xml><?xml version="1.0" encoding="utf-8"?>
<a:theme xmlns:a="http://schemas.openxmlformats.org/drawingml/2006/main" name="Theme1">
  <a:themeElements>
    <a:clrScheme name="Custom 297">
      <a:dk1>
        <a:sysClr val="windowText" lastClr="000000"/>
      </a:dk1>
      <a:lt1>
        <a:sysClr val="window" lastClr="FFFFFF"/>
      </a:lt1>
      <a:dk2>
        <a:srgbClr val="262626"/>
      </a:dk2>
      <a:lt2>
        <a:srgbClr val="FFFFFF"/>
      </a:lt2>
      <a:accent1>
        <a:srgbClr val="0070C0"/>
      </a:accent1>
      <a:accent2>
        <a:srgbClr val="46BA18"/>
      </a:accent2>
      <a:accent3>
        <a:srgbClr val="E3B50B"/>
      </a:accent3>
      <a:accent4>
        <a:srgbClr val="D52B2B"/>
      </a:accent4>
      <a:accent5>
        <a:srgbClr val="8A3CC4"/>
      </a:accent5>
      <a:accent6>
        <a:srgbClr val="DC3838"/>
      </a:accent6>
      <a:hlink>
        <a:srgbClr val="FEC60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B3A4E8F4-F96D-4797-9C15-A3B8EEA47BBE}" vid="{68EEF66D-976B-4F8B-B65A-592D7161A2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2284</TotalTime>
  <Words>3615</Words>
  <Application>Microsoft Office PowerPoint</Application>
  <PresentationFormat>On-screen Show (4:3)</PresentationFormat>
  <Paragraphs>402</Paragraphs>
  <Slides>38</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ＭＳ Ｐゴシック</vt:lpstr>
      <vt:lpstr>Arial</vt:lpstr>
      <vt:lpstr>Calibri</vt:lpstr>
      <vt:lpstr>Comic Sans MS</vt:lpstr>
      <vt:lpstr>Times New Roman</vt:lpstr>
      <vt:lpstr>Wingdings</vt:lpstr>
      <vt:lpstr>Theme1</vt:lpstr>
      <vt:lpstr>Acrobat Document</vt:lpstr>
      <vt:lpstr>Pursuing PATH Intl. Center Accreditation</vt:lpstr>
      <vt:lpstr>Pursuing PATH Intl. Center Accreditation</vt:lpstr>
      <vt:lpstr>WHO?</vt:lpstr>
      <vt:lpstr>WHAT?</vt:lpstr>
      <vt:lpstr>WHEN?</vt:lpstr>
      <vt:lpstr>WHERE?</vt:lpstr>
      <vt:lpstr>WHY!!</vt:lpstr>
      <vt:lpstr>HOW?</vt:lpstr>
      <vt:lpstr>PowerPoint Presentation</vt:lpstr>
      <vt:lpstr>PowerPoint Presentation</vt:lpstr>
      <vt:lpstr>STEP 1</vt:lpstr>
      <vt:lpstr>STEP 1</vt:lpstr>
      <vt:lpstr>Dues</vt:lpstr>
      <vt:lpstr>STEP 2</vt:lpstr>
      <vt:lpstr>STEP 2</vt:lpstr>
      <vt:lpstr>STEP 3</vt:lpstr>
      <vt:lpstr>STEP 3</vt:lpstr>
      <vt:lpstr>STEP 3</vt:lpstr>
      <vt:lpstr>STEP 4</vt:lpstr>
      <vt:lpstr>PowerPoint Presentation</vt:lpstr>
      <vt:lpstr>STEP 5</vt:lpstr>
      <vt:lpstr>STEP 5</vt:lpstr>
      <vt:lpstr>What To Expect when scheduling a Site Visit</vt:lpstr>
      <vt:lpstr>What To Expect during a  Site Visit</vt:lpstr>
      <vt:lpstr>PowerPoint Presentation</vt:lpstr>
      <vt:lpstr>PowerPoint Presentation</vt:lpstr>
      <vt:lpstr>PowerPoint Presentation</vt:lpstr>
      <vt:lpstr>PowerPoint Presentation</vt:lpstr>
      <vt:lpstr>Do we only need to meet the mandatory standards?</vt:lpstr>
      <vt:lpstr>PowerPoint Presentation</vt:lpstr>
      <vt:lpstr>2016-17 Visit Data Fiscal Year stats: July 2016-June 2017</vt:lpstr>
      <vt:lpstr>Frequently Missed Standards</vt:lpstr>
      <vt:lpstr>FYI: Electronic signatures!</vt:lpstr>
      <vt:lpstr>Know Your Resources</vt:lpstr>
      <vt:lpstr>Know Your Resources</vt:lpstr>
      <vt:lpstr>More than just Surviving a  PATH International Site Visit</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PREMIER ACCREDITED CENTER</dc:title>
  <dc:creator>Michelle Weed</dc:creator>
  <cp:lastModifiedBy>Joan Cutler</cp:lastModifiedBy>
  <cp:revision>73</cp:revision>
  <cp:lastPrinted>2018-07-25T19:41:38Z</cp:lastPrinted>
  <dcterms:created xsi:type="dcterms:W3CDTF">2018-02-02T17:36:40Z</dcterms:created>
  <dcterms:modified xsi:type="dcterms:W3CDTF">2018-08-02T15:21:15Z</dcterms:modified>
</cp:coreProperties>
</file>